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xlsx" ContentType="application/vnd.openxmlformats-officedocument.spreadsheetml.sheet"/>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 id="2147483752" r:id="rId5"/>
  </p:sldMasterIdLst>
  <p:notesMasterIdLst>
    <p:notesMasterId r:id="rId42"/>
  </p:notesMasterIdLst>
  <p:handoutMasterIdLst>
    <p:handoutMasterId r:id="rId43"/>
  </p:handoutMasterIdLst>
  <p:sldIdLst>
    <p:sldId id="418" r:id="rId6"/>
    <p:sldId id="666" r:id="rId7"/>
    <p:sldId id="716" r:id="rId8"/>
    <p:sldId id="720" r:id="rId9"/>
    <p:sldId id="743" r:id="rId10"/>
    <p:sldId id="719" r:id="rId11"/>
    <p:sldId id="718" r:id="rId12"/>
    <p:sldId id="717" r:id="rId13"/>
    <p:sldId id="700" r:id="rId14"/>
    <p:sldId id="713" r:id="rId15"/>
    <p:sldId id="701" r:id="rId16"/>
    <p:sldId id="724" r:id="rId17"/>
    <p:sldId id="745" r:id="rId18"/>
    <p:sldId id="751" r:id="rId19"/>
    <p:sldId id="759" r:id="rId20"/>
    <p:sldId id="744" r:id="rId21"/>
    <p:sldId id="723" r:id="rId22"/>
    <p:sldId id="756" r:id="rId23"/>
    <p:sldId id="757" r:id="rId24"/>
    <p:sldId id="758" r:id="rId25"/>
    <p:sldId id="668" r:id="rId26"/>
    <p:sldId id="725" r:id="rId27"/>
    <p:sldId id="733" r:id="rId28"/>
    <p:sldId id="740" r:id="rId29"/>
    <p:sldId id="730" r:id="rId30"/>
    <p:sldId id="753" r:id="rId31"/>
    <p:sldId id="748" r:id="rId32"/>
    <p:sldId id="750" r:id="rId33"/>
    <p:sldId id="760" r:id="rId34"/>
    <p:sldId id="749" r:id="rId35"/>
    <p:sldId id="765" r:id="rId36"/>
    <p:sldId id="764" r:id="rId37"/>
    <p:sldId id="727" r:id="rId38"/>
    <p:sldId id="767" r:id="rId39"/>
    <p:sldId id="736" r:id="rId40"/>
    <p:sldId id="643" r:id="rId41"/>
  </p:sldIdLst>
  <p:sldSz cx="9144000" cy="5143500" type="screen16x9"/>
  <p:notesSz cx="6858000" cy="9294813"/>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F34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36" autoAdjust="0"/>
  </p:normalViewPr>
  <p:slideViewPr>
    <p:cSldViewPr snapToGrid="0">
      <p:cViewPr>
        <p:scale>
          <a:sx n="90" d="100"/>
          <a:sy n="90" d="100"/>
        </p:scale>
        <p:origin x="-1184" y="-1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648" y="-11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Macro-Enabled_Worksheet3.xlsm"/><Relationship Id="rId3"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3316167309354"/>
          <c:y val="0.202084387797359"/>
          <c:w val="0.747263861159338"/>
          <c:h val="0.54006034965018"/>
        </c:manualLayout>
      </c:layout>
      <c:barChart>
        <c:barDir val="col"/>
        <c:grouping val="stacked"/>
        <c:varyColors val="0"/>
        <c:ser>
          <c:idx val="0"/>
          <c:order val="0"/>
          <c:tx>
            <c:strRef>
              <c:f>Sheet1!$B$1</c:f>
              <c:strCache>
                <c:ptCount val="1"/>
                <c:pt idx="0">
                  <c:v>Severe</c:v>
                </c:pt>
              </c:strCache>
            </c:strRef>
          </c:tx>
          <c:spPr>
            <a:ln>
              <a:noFill/>
            </a:ln>
          </c:spPr>
          <c:invertIfNegative val="0"/>
          <c:dPt>
            <c:idx val="0"/>
            <c:invertIfNegative val="0"/>
            <c:bubble3D val="0"/>
            <c:spPr>
              <a:solidFill>
                <a:srgbClr val="4F81BD"/>
              </a:solidFill>
              <a:ln>
                <a:solidFill>
                  <a:srgbClr val="4F81BD"/>
                </a:solidFill>
              </a:ln>
            </c:spPr>
          </c:dPt>
          <c:dPt>
            <c:idx val="1"/>
            <c:invertIfNegative val="0"/>
            <c:bubble3D val="0"/>
            <c:spPr>
              <a:solidFill>
                <a:srgbClr val="C0504D"/>
              </a:solidFill>
              <a:ln>
                <a:solidFill>
                  <a:srgbClr val="C0504D"/>
                </a:solidFill>
              </a:ln>
            </c:spPr>
          </c:dPt>
          <c:dPt>
            <c:idx val="2"/>
            <c:invertIfNegative val="0"/>
            <c:bubble3D val="0"/>
            <c:spPr>
              <a:solidFill>
                <a:srgbClr val="9BBB59"/>
              </a:solidFill>
              <a:ln>
                <a:solidFill>
                  <a:srgbClr val="9BBB59"/>
                </a:solidFill>
              </a:ln>
            </c:spPr>
          </c:dPt>
          <c:dPt>
            <c:idx val="3"/>
            <c:invertIfNegative val="0"/>
            <c:bubble3D val="0"/>
            <c:spPr>
              <a:solidFill>
                <a:srgbClr val="8064A2"/>
              </a:solidFill>
              <a:ln>
                <a:solidFill>
                  <a:srgbClr val="8064A2"/>
                </a:solidFill>
              </a:ln>
            </c:spPr>
          </c:dPt>
          <c:dPt>
            <c:idx val="4"/>
            <c:invertIfNegative val="0"/>
            <c:bubble3D val="0"/>
            <c:spPr>
              <a:solidFill>
                <a:srgbClr val="4BACC6"/>
              </a:solidFill>
              <a:ln>
                <a:solidFill>
                  <a:srgbClr val="4BACC6"/>
                </a:solidFill>
              </a:ln>
            </c:spPr>
          </c:dPt>
          <c:dPt>
            <c:idx val="5"/>
            <c:invertIfNegative val="0"/>
            <c:bubble3D val="0"/>
            <c:spPr>
              <a:solidFill>
                <a:srgbClr val="F79646"/>
              </a:solidFill>
              <a:ln>
                <a:solidFill>
                  <a:srgbClr val="F79646"/>
                </a:solidFill>
              </a:ln>
            </c:spPr>
          </c:dPt>
          <c:dPt>
            <c:idx val="7"/>
            <c:invertIfNegative val="0"/>
            <c:bubble3D val="0"/>
            <c:spPr>
              <a:solidFill>
                <a:srgbClr val="4F81BD"/>
              </a:solidFill>
              <a:ln>
                <a:solidFill>
                  <a:srgbClr val="4F81BD"/>
                </a:solidFill>
              </a:ln>
            </c:spPr>
          </c:dPt>
          <c:dPt>
            <c:idx val="8"/>
            <c:invertIfNegative val="0"/>
            <c:bubble3D val="0"/>
            <c:spPr>
              <a:solidFill>
                <a:srgbClr val="C0504D"/>
              </a:solidFill>
              <a:ln>
                <a:solidFill>
                  <a:srgbClr val="C0504D"/>
                </a:solidFill>
              </a:ln>
            </c:spPr>
          </c:dPt>
          <c:dPt>
            <c:idx val="9"/>
            <c:invertIfNegative val="0"/>
            <c:bubble3D val="0"/>
            <c:spPr>
              <a:solidFill>
                <a:srgbClr val="9BBB59"/>
              </a:solidFill>
              <a:ln>
                <a:solidFill>
                  <a:srgbClr val="9BBB59"/>
                </a:solidFill>
              </a:ln>
            </c:spPr>
          </c:dPt>
          <c:dPt>
            <c:idx val="10"/>
            <c:invertIfNegative val="0"/>
            <c:bubble3D val="0"/>
            <c:spPr>
              <a:solidFill>
                <a:srgbClr val="8064A2"/>
              </a:solidFill>
              <a:ln>
                <a:solidFill>
                  <a:srgbClr val="8064A2"/>
                </a:solidFill>
              </a:ln>
            </c:spPr>
          </c:dPt>
          <c:dPt>
            <c:idx val="11"/>
            <c:invertIfNegative val="0"/>
            <c:bubble3D val="0"/>
            <c:spPr>
              <a:solidFill>
                <a:srgbClr val="4BACC6"/>
              </a:solidFill>
              <a:ln>
                <a:solidFill>
                  <a:srgbClr val="4BACC6"/>
                </a:solidFill>
              </a:ln>
            </c:spPr>
          </c:dPt>
          <c:dPt>
            <c:idx val="12"/>
            <c:invertIfNegative val="0"/>
            <c:bubble3D val="0"/>
            <c:spPr>
              <a:solidFill>
                <a:srgbClr val="F79646"/>
              </a:solidFill>
              <a:ln>
                <a:solidFill>
                  <a:srgbClr val="F79646"/>
                </a:solidFill>
              </a:ln>
            </c:spPr>
          </c:dPt>
          <c:dPt>
            <c:idx val="14"/>
            <c:invertIfNegative val="0"/>
            <c:bubble3D val="0"/>
            <c:spPr>
              <a:solidFill>
                <a:srgbClr val="4F81BD"/>
              </a:solidFill>
              <a:ln>
                <a:solidFill>
                  <a:srgbClr val="4F81BD"/>
                </a:solidFill>
              </a:ln>
            </c:spPr>
          </c:dPt>
          <c:dPt>
            <c:idx val="15"/>
            <c:invertIfNegative val="0"/>
            <c:bubble3D val="0"/>
            <c:spPr>
              <a:solidFill>
                <a:srgbClr val="C0504D"/>
              </a:solidFill>
              <a:ln>
                <a:solidFill>
                  <a:srgbClr val="C0504D"/>
                </a:solidFill>
              </a:ln>
            </c:spPr>
          </c:dPt>
          <c:dPt>
            <c:idx val="16"/>
            <c:invertIfNegative val="0"/>
            <c:bubble3D val="0"/>
            <c:spPr>
              <a:solidFill>
                <a:srgbClr val="9BBB59"/>
              </a:solidFill>
              <a:ln>
                <a:solidFill>
                  <a:srgbClr val="9BBB59"/>
                </a:solidFill>
              </a:ln>
            </c:spPr>
          </c:dPt>
          <c:dPt>
            <c:idx val="17"/>
            <c:invertIfNegative val="0"/>
            <c:bubble3D val="0"/>
            <c:spPr>
              <a:solidFill>
                <a:srgbClr val="8064A2"/>
              </a:solidFill>
              <a:ln>
                <a:solidFill>
                  <a:srgbClr val="8064A2"/>
                </a:solidFill>
              </a:ln>
            </c:spPr>
          </c:dPt>
          <c:dPt>
            <c:idx val="18"/>
            <c:invertIfNegative val="0"/>
            <c:bubble3D val="0"/>
            <c:spPr>
              <a:solidFill>
                <a:srgbClr val="4BACC6"/>
              </a:solidFill>
              <a:ln>
                <a:solidFill>
                  <a:srgbClr val="4BACC6"/>
                </a:solidFill>
              </a:ln>
            </c:spPr>
          </c:dPt>
          <c:dPt>
            <c:idx val="19"/>
            <c:invertIfNegative val="0"/>
            <c:bubble3D val="0"/>
            <c:spPr>
              <a:solidFill>
                <a:srgbClr val="F79646"/>
              </a:solidFill>
              <a:ln>
                <a:solidFill>
                  <a:srgbClr val="F79646"/>
                </a:solidFill>
              </a:ln>
            </c:spPr>
          </c:dPt>
          <c:dLbls>
            <c:dLbl>
              <c:idx val="4"/>
              <c:layout/>
              <c:tx>
                <c:rich>
                  <a:bodyPr/>
                  <a:lstStyle/>
                  <a:p>
                    <a:r>
                      <a:rPr lang="is-IS" sz="1600" smtClean="0"/>
                      <a:t>20%</a:t>
                    </a:r>
                    <a:endParaRPr lang="is-IS"/>
                  </a:p>
                </c:rich>
              </c:tx>
              <c:dLblPos val="ctr"/>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en-US" sz="1600"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HIV-unexposed</c:v>
                </c:pt>
                <c:pt idx="1">
                  <c:v>TDF/FTC/EFV</c:v>
                </c:pt>
                <c:pt idx="2">
                  <c:v>TDF/FTC/NVP</c:v>
                </c:pt>
                <c:pt idx="3">
                  <c:v>ZDV/3TC/NVP</c:v>
                </c:pt>
                <c:pt idx="4">
                  <c:v>TDF/FTC/LPV-r</c:v>
                </c:pt>
                <c:pt idx="5">
                  <c:v>ZDV/3TC/LPV-r</c:v>
                </c:pt>
              </c:strCache>
            </c:strRef>
          </c:cat>
          <c:val>
            <c:numRef>
              <c:f>Sheet1!$B$2:$B$7</c:f>
              <c:numCache>
                <c:formatCode>0%</c:formatCode>
                <c:ptCount val="6"/>
                <c:pt idx="0">
                  <c:v>0.1004</c:v>
                </c:pt>
                <c:pt idx="1">
                  <c:v>0.123</c:v>
                </c:pt>
                <c:pt idx="2">
                  <c:v>0.1789</c:v>
                </c:pt>
                <c:pt idx="3">
                  <c:v>0.2073</c:v>
                </c:pt>
                <c:pt idx="4">
                  <c:v>0.1948</c:v>
                </c:pt>
                <c:pt idx="5">
                  <c:v>0.2335</c:v>
                </c:pt>
              </c:numCache>
            </c:numRef>
          </c:val>
        </c:ser>
        <c:ser>
          <c:idx val="1"/>
          <c:order val="1"/>
          <c:tx>
            <c:strRef>
              <c:f>Sheet1!$C$1</c:f>
              <c:strCache>
                <c:ptCount val="1"/>
                <c:pt idx="0">
                  <c:v>Non-Severe</c:v>
                </c:pt>
              </c:strCache>
            </c:strRef>
          </c:tx>
          <c:spPr>
            <a:ln>
              <a:noFill/>
            </a:ln>
          </c:spPr>
          <c:invertIfNegative val="0"/>
          <c:dPt>
            <c:idx val="0"/>
            <c:invertIfNegative val="0"/>
            <c:bubble3D val="0"/>
            <c:spPr>
              <a:solidFill>
                <a:srgbClr val="4F81BD">
                  <a:lumMod val="40000"/>
                  <a:lumOff val="60000"/>
                </a:srgbClr>
              </a:solidFill>
              <a:ln>
                <a:solidFill>
                  <a:srgbClr val="4F81BD">
                    <a:lumMod val="40000"/>
                    <a:lumOff val="60000"/>
                  </a:srgbClr>
                </a:solidFill>
              </a:ln>
            </c:spPr>
          </c:dPt>
          <c:dPt>
            <c:idx val="1"/>
            <c:invertIfNegative val="0"/>
            <c:bubble3D val="0"/>
            <c:spPr>
              <a:solidFill>
                <a:srgbClr val="C0504D">
                  <a:lumMod val="40000"/>
                  <a:lumOff val="60000"/>
                </a:srgbClr>
              </a:solidFill>
              <a:ln>
                <a:solidFill>
                  <a:srgbClr val="C0504D">
                    <a:lumMod val="40000"/>
                    <a:lumOff val="60000"/>
                  </a:srgbClr>
                </a:solidFill>
              </a:ln>
            </c:spPr>
          </c:dPt>
          <c:dPt>
            <c:idx val="2"/>
            <c:invertIfNegative val="0"/>
            <c:bubble3D val="0"/>
            <c:spPr>
              <a:solidFill>
                <a:srgbClr val="9BBB59">
                  <a:lumMod val="40000"/>
                  <a:lumOff val="60000"/>
                </a:srgbClr>
              </a:solidFill>
              <a:ln>
                <a:solidFill>
                  <a:srgbClr val="9BBB59">
                    <a:lumMod val="40000"/>
                    <a:lumOff val="60000"/>
                  </a:srgbClr>
                </a:solidFill>
              </a:ln>
            </c:spPr>
          </c:dPt>
          <c:dPt>
            <c:idx val="3"/>
            <c:invertIfNegative val="0"/>
            <c:bubble3D val="0"/>
            <c:spPr>
              <a:solidFill>
                <a:srgbClr val="8064A2">
                  <a:lumMod val="40000"/>
                  <a:lumOff val="60000"/>
                </a:srgbClr>
              </a:solidFill>
              <a:ln>
                <a:solidFill>
                  <a:srgbClr val="8064A2">
                    <a:lumMod val="40000"/>
                    <a:lumOff val="60000"/>
                  </a:srgbClr>
                </a:solidFill>
              </a:ln>
            </c:spPr>
          </c:dPt>
          <c:dPt>
            <c:idx val="4"/>
            <c:invertIfNegative val="0"/>
            <c:bubble3D val="0"/>
            <c:spPr>
              <a:solidFill>
                <a:srgbClr val="4BACC6">
                  <a:lumMod val="40000"/>
                  <a:lumOff val="60000"/>
                </a:srgbClr>
              </a:solidFill>
              <a:ln>
                <a:solidFill>
                  <a:srgbClr val="4BACC6">
                    <a:lumMod val="40000"/>
                    <a:lumOff val="60000"/>
                  </a:srgbClr>
                </a:solidFill>
              </a:ln>
            </c:spPr>
          </c:dPt>
          <c:dPt>
            <c:idx val="5"/>
            <c:invertIfNegative val="0"/>
            <c:bubble3D val="0"/>
            <c:spPr>
              <a:solidFill>
                <a:srgbClr val="F79646">
                  <a:lumMod val="40000"/>
                  <a:lumOff val="60000"/>
                </a:srgbClr>
              </a:solidFill>
              <a:ln>
                <a:solidFill>
                  <a:srgbClr val="F79646">
                    <a:lumMod val="40000"/>
                    <a:lumOff val="60000"/>
                  </a:srgbClr>
                </a:solidFill>
              </a:ln>
            </c:spPr>
          </c:dPt>
          <c:dPt>
            <c:idx val="7"/>
            <c:invertIfNegative val="0"/>
            <c:bubble3D val="0"/>
            <c:spPr>
              <a:solidFill>
                <a:srgbClr val="B9CDE5"/>
              </a:solidFill>
              <a:ln>
                <a:solidFill>
                  <a:srgbClr val="B9CDE5"/>
                </a:solidFill>
              </a:ln>
            </c:spPr>
          </c:dPt>
          <c:dPt>
            <c:idx val="8"/>
            <c:invertIfNegative val="0"/>
            <c:bubble3D val="0"/>
            <c:spPr>
              <a:solidFill>
                <a:srgbClr val="E6B9B8"/>
              </a:solidFill>
              <a:ln>
                <a:solidFill>
                  <a:srgbClr val="E6B9B8"/>
                </a:solidFill>
              </a:ln>
            </c:spPr>
          </c:dPt>
          <c:dPt>
            <c:idx val="9"/>
            <c:invertIfNegative val="0"/>
            <c:bubble3D val="0"/>
            <c:spPr>
              <a:solidFill>
                <a:srgbClr val="D7E4BD"/>
              </a:solidFill>
              <a:ln>
                <a:solidFill>
                  <a:srgbClr val="D7E4BD"/>
                </a:solidFill>
              </a:ln>
            </c:spPr>
          </c:dPt>
          <c:dPt>
            <c:idx val="10"/>
            <c:invertIfNegative val="0"/>
            <c:bubble3D val="0"/>
            <c:spPr>
              <a:solidFill>
                <a:srgbClr val="CCC1DA"/>
              </a:solidFill>
              <a:ln>
                <a:solidFill>
                  <a:srgbClr val="CCC1DA"/>
                </a:solidFill>
              </a:ln>
            </c:spPr>
          </c:dPt>
          <c:dPt>
            <c:idx val="11"/>
            <c:invertIfNegative val="0"/>
            <c:bubble3D val="0"/>
            <c:spPr>
              <a:solidFill>
                <a:srgbClr val="B7DEE8"/>
              </a:solidFill>
              <a:ln>
                <a:solidFill>
                  <a:srgbClr val="B7DEE8"/>
                </a:solidFill>
              </a:ln>
            </c:spPr>
          </c:dPt>
          <c:dPt>
            <c:idx val="12"/>
            <c:invertIfNegative val="0"/>
            <c:bubble3D val="0"/>
            <c:spPr>
              <a:solidFill>
                <a:srgbClr val="FCD5B5"/>
              </a:solidFill>
              <a:ln>
                <a:solidFill>
                  <a:srgbClr val="FCD5B5"/>
                </a:solidFill>
              </a:ln>
            </c:spPr>
          </c:dPt>
          <c:dPt>
            <c:idx val="14"/>
            <c:invertIfNegative val="0"/>
            <c:bubble3D val="0"/>
            <c:spPr>
              <a:solidFill>
                <a:srgbClr val="B9CDE5"/>
              </a:solidFill>
              <a:ln>
                <a:solidFill>
                  <a:srgbClr val="B9CDE5"/>
                </a:solidFill>
              </a:ln>
            </c:spPr>
          </c:dPt>
          <c:dPt>
            <c:idx val="15"/>
            <c:invertIfNegative val="0"/>
            <c:bubble3D val="0"/>
            <c:spPr>
              <a:solidFill>
                <a:srgbClr val="E6B9B8"/>
              </a:solidFill>
              <a:ln>
                <a:solidFill>
                  <a:srgbClr val="E6B9B8"/>
                </a:solidFill>
              </a:ln>
            </c:spPr>
          </c:dPt>
          <c:dPt>
            <c:idx val="16"/>
            <c:invertIfNegative val="0"/>
            <c:bubble3D val="0"/>
            <c:spPr>
              <a:solidFill>
                <a:srgbClr val="D7E4BD"/>
              </a:solidFill>
              <a:ln>
                <a:solidFill>
                  <a:srgbClr val="D7E4BD"/>
                </a:solidFill>
              </a:ln>
            </c:spPr>
          </c:dPt>
          <c:dPt>
            <c:idx val="17"/>
            <c:invertIfNegative val="0"/>
            <c:bubble3D val="0"/>
            <c:spPr>
              <a:solidFill>
                <a:srgbClr val="CCC1DA"/>
              </a:solidFill>
              <a:ln>
                <a:solidFill>
                  <a:srgbClr val="CCC1DA"/>
                </a:solidFill>
              </a:ln>
            </c:spPr>
          </c:dPt>
          <c:dPt>
            <c:idx val="18"/>
            <c:invertIfNegative val="0"/>
            <c:bubble3D val="0"/>
            <c:spPr>
              <a:solidFill>
                <a:srgbClr val="B7DEE8"/>
              </a:solidFill>
              <a:ln>
                <a:solidFill>
                  <a:srgbClr val="B7DEE8"/>
                </a:solidFill>
              </a:ln>
            </c:spPr>
          </c:dPt>
          <c:dPt>
            <c:idx val="19"/>
            <c:invertIfNegative val="0"/>
            <c:bubble3D val="0"/>
            <c:spPr>
              <a:solidFill>
                <a:srgbClr val="FCD5B5"/>
              </a:solidFill>
              <a:ln>
                <a:solidFill>
                  <a:srgbClr val="FCD5B5"/>
                </a:solidFill>
              </a:ln>
            </c:spPr>
          </c:dPt>
          <c:dLbls>
            <c:dLbl>
              <c:idx val="0"/>
              <c:layout>
                <c:manualLayout>
                  <c:x val="0.00649468872083859"/>
                  <c:y val="-0.137256124506494"/>
                </c:manualLayout>
              </c:layout>
              <c:tx>
                <c:rich>
                  <a:bodyPr/>
                  <a:lstStyle/>
                  <a:p>
                    <a:r>
                      <a:rPr lang="pt-BR" sz="1600" b="1" dirty="0" smtClean="0">
                        <a:solidFill>
                          <a:schemeClr val="tx2"/>
                        </a:solidFill>
                      </a:rPr>
                      <a:t>29%</a:t>
                    </a:r>
                    <a:endParaRPr lang="pt-BR" sz="1200"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92011868549258E-17"/>
                  <c:y val="-0.169703603784688"/>
                </c:manualLayout>
              </c:layout>
              <c:tx>
                <c:rich>
                  <a:bodyPr/>
                  <a:lstStyle/>
                  <a:p>
                    <a:r>
                      <a:rPr lang="pt-BR" sz="1600" b="1" dirty="0" smtClean="0">
                        <a:solidFill>
                          <a:schemeClr val="tx2"/>
                        </a:solidFill>
                      </a:rPr>
                      <a:t>36%</a:t>
                    </a:r>
                    <a:endParaRPr lang="pt-BR" dirty="0">
                      <a:solidFill>
                        <a:schemeClr val="tx2"/>
                      </a:solidFill>
                    </a:endParaRPr>
                  </a:p>
                </c:rich>
              </c:tx>
              <c:showLegendKey val="0"/>
              <c:showVal val="1"/>
              <c:showCatName val="0"/>
              <c:showSerName val="0"/>
              <c:showPercent val="0"/>
              <c:showBubbleSize val="0"/>
            </c:dLbl>
            <c:dLbl>
              <c:idx val="2"/>
              <c:layout>
                <c:manualLayout>
                  <c:x val="0.0"/>
                  <c:y val="-0.150239872907318"/>
                </c:manualLayout>
              </c:layout>
              <c:tx>
                <c:rich>
                  <a:bodyPr/>
                  <a:lstStyle/>
                  <a:p>
                    <a:r>
                      <a:rPr lang="is-IS" sz="1600" b="1" dirty="0" smtClean="0">
                        <a:solidFill>
                          <a:schemeClr val="tx2"/>
                        </a:solidFill>
                      </a:rPr>
                      <a:t>42%</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00324742150400573"/>
                  <c:y val="-0.170514158676957"/>
                </c:manualLayout>
              </c:layout>
              <c:tx>
                <c:rich>
                  <a:bodyPr/>
                  <a:lstStyle/>
                  <a:p>
                    <a:r>
                      <a:rPr lang="pt-BR" sz="1600" b="1" dirty="0" smtClean="0">
                        <a:solidFill>
                          <a:schemeClr val="tx2"/>
                        </a:solidFill>
                      </a:rPr>
                      <a:t>47%</a:t>
                    </a:r>
                    <a:endParaRPr lang="pt-BR"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9.84023737098544E-17"/>
                  <c:y val="-0.186231948988562"/>
                </c:manualLayout>
              </c:layout>
              <c:tx>
                <c:rich>
                  <a:bodyPr/>
                  <a:lstStyle/>
                  <a:p>
                    <a:r>
                      <a:rPr lang="is-IS" sz="1600" b="1" dirty="0" smtClean="0">
                        <a:solidFill>
                          <a:schemeClr val="tx2"/>
                        </a:solidFill>
                      </a:rPr>
                      <a:t>48%</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00324742150400573"/>
                  <c:y val="-0.145444352149411"/>
                </c:manualLayout>
              </c:layout>
              <c:tx>
                <c:rich>
                  <a:bodyPr/>
                  <a:lstStyle/>
                  <a:p>
                    <a:r>
                      <a:rPr lang="it-IT" sz="1600" b="1" dirty="0" smtClean="0">
                        <a:solidFill>
                          <a:schemeClr val="tx2"/>
                        </a:solidFill>
                      </a:rPr>
                      <a:t>45%</a:t>
                    </a:r>
                    <a:endParaRPr lang="it-IT"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0.00149382415454846"/>
                  <c:y val="-0.117976203594318"/>
                </c:manualLayout>
              </c:layout>
              <c:tx>
                <c:rich>
                  <a:bodyPr/>
                  <a:lstStyle/>
                  <a:p>
                    <a:r>
                      <a:rPr lang="en-US" sz="1600" b="1" dirty="0" smtClean="0">
                        <a:solidFill>
                          <a:srgbClr val="FFFFFF"/>
                        </a:solidFill>
                      </a:rPr>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0"/>
                  <c:y val="-0.164759870536893"/>
                </c:manualLayout>
              </c:layout>
              <c:tx>
                <c:rich>
                  <a:bodyPr/>
                  <a:lstStyle/>
                  <a:p>
                    <a:r>
                      <a:rPr lang="en-US" sz="1600" b="1" dirty="0" smtClean="0">
                        <a:solidFill>
                          <a:srgbClr val="FFFFFF"/>
                        </a:solidFill>
                      </a:rPr>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5.4772919592004E-17"/>
                  <c:y val="-0.132214710924667"/>
                </c:manualLayout>
              </c:layout>
              <c:tx>
                <c:rich>
                  <a:bodyPr/>
                  <a:lstStyle/>
                  <a:p>
                    <a:r>
                      <a:rPr lang="en-US" sz="1600" b="1" dirty="0" smtClean="0">
                        <a:solidFill>
                          <a:srgbClr val="FFFFFF"/>
                        </a:solidFill>
                      </a:rPr>
                      <a:t>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0"/>
                  <c:y val="-0.174930232915713"/>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0.00149382415454846"/>
                  <c:y val="-0.172896160439949"/>
                </c:manualLayout>
              </c:layout>
              <c:tx>
                <c:rich>
                  <a:bodyPr/>
                  <a:lstStyle/>
                  <a:p>
                    <a:r>
                      <a:rPr lang="en-US" sz="1600" b="1" dirty="0" smtClean="0">
                        <a:solidFill>
                          <a:srgbClr val="FFFFFF"/>
                        </a:solidFill>
                      </a:rPr>
                      <a:t>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2"/>
              <c:layout>
                <c:manualLayout>
                  <c:x val="0.0"/>
                  <c:y val="-0.189168740246062"/>
                </c:manualLayout>
              </c:layout>
              <c:tx>
                <c:rich>
                  <a:bodyPr/>
                  <a:lstStyle/>
                  <a:p>
                    <a:r>
                      <a:rPr lang="en-US" sz="1600" b="1" dirty="0" smtClean="0">
                        <a:solidFill>
                          <a:srgbClr val="FFFFFF"/>
                        </a:solidFill>
                      </a:rPr>
                      <a:t>30%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0.0"/>
                  <c:y val="-0.0935673338851489"/>
                </c:manualLayout>
              </c:layout>
              <c:tx>
                <c:rich>
                  <a:bodyPr/>
                  <a:lstStyle/>
                  <a:p>
                    <a:r>
                      <a:rPr lang="en-US" sz="1600" b="1" dirty="0" smtClean="0">
                        <a:solidFill>
                          <a:srgbClr val="FFFFFF"/>
                        </a:solidFill>
                      </a:rPr>
                      <a:t>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0.0"/>
                  <c:y val="-0.0956014063609131"/>
                </c:manualLayout>
              </c:layout>
              <c:tx>
                <c:rich>
                  <a:bodyPr/>
                  <a:lstStyle/>
                  <a:p>
                    <a:r>
                      <a:rPr lang="en-US" sz="1600" b="1" dirty="0" smtClean="0">
                        <a:solidFill>
                          <a:srgbClr val="FFFFFF"/>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0.0"/>
                  <c:y val="-0.126112493497375"/>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0.00149382415454857"/>
                  <c:y val="-0.144419145779252"/>
                </c:manualLayout>
              </c:layout>
              <c:tx>
                <c:rich>
                  <a:bodyPr/>
                  <a:lstStyle/>
                  <a:p>
                    <a:r>
                      <a:rPr lang="en-US" sz="1600" b="1" dirty="0" smtClean="0">
                        <a:solidFill>
                          <a:srgbClr val="FFFFFF"/>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1.09545839184005E-16"/>
                  <c:y val="-0.132214871087854"/>
                </c:manualLayout>
              </c:layout>
              <c:tx>
                <c:rich>
                  <a:bodyPr/>
                  <a:lstStyle/>
                  <a:p>
                    <a:r>
                      <a:rPr lang="en-US" sz="1600" b="1" dirty="0" smtClean="0">
                        <a:solidFill>
                          <a:srgbClr val="FFFFFF"/>
                        </a:solidFill>
                      </a:rPr>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1.17623949177044E-7"/>
                  <c:y val="-0.0813628990305642"/>
                </c:manualLayout>
              </c:layout>
              <c:tx>
                <c:rich>
                  <a:bodyPr/>
                  <a:lstStyle/>
                  <a:p>
                    <a:r>
                      <a:rPr lang="en-US" sz="1600" b="1" dirty="0" smtClean="0">
                        <a:solidFill>
                          <a:srgbClr val="FFFFFF"/>
                        </a:solidFill>
                      </a:rPr>
                      <a:t>21%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HIV-unexposed</c:v>
                </c:pt>
                <c:pt idx="1">
                  <c:v>TDF/FTC/EFV</c:v>
                </c:pt>
                <c:pt idx="2">
                  <c:v>TDF/FTC/NVP</c:v>
                </c:pt>
                <c:pt idx="3">
                  <c:v>ZDV/3TC/NVP</c:v>
                </c:pt>
                <c:pt idx="4">
                  <c:v>TDF/FTC/LPV-r</c:v>
                </c:pt>
                <c:pt idx="5">
                  <c:v>ZDV/3TC/LPV-r</c:v>
                </c:pt>
              </c:strCache>
            </c:strRef>
          </c:cat>
          <c:val>
            <c:numRef>
              <c:f>Sheet1!$C$2:$C$7</c:f>
              <c:numCache>
                <c:formatCode>0%</c:formatCode>
                <c:ptCount val="6"/>
                <c:pt idx="0">
                  <c:v>0.1882</c:v>
                </c:pt>
                <c:pt idx="1">
                  <c:v>0.2415</c:v>
                </c:pt>
                <c:pt idx="2">
                  <c:v>0.2382</c:v>
                </c:pt>
                <c:pt idx="3">
                  <c:v>0.2667</c:v>
                </c:pt>
                <c:pt idx="4">
                  <c:v>0.29</c:v>
                </c:pt>
                <c:pt idx="5">
                  <c:v>0.2156</c:v>
                </c:pt>
              </c:numCache>
            </c:numRef>
          </c:val>
        </c:ser>
        <c:dLbls>
          <c:showLegendKey val="0"/>
          <c:showVal val="1"/>
          <c:showCatName val="0"/>
          <c:showSerName val="0"/>
          <c:showPercent val="0"/>
          <c:showBubbleSize val="0"/>
        </c:dLbls>
        <c:gapWidth val="15"/>
        <c:overlap val="100"/>
        <c:axId val="-2014248872"/>
        <c:axId val="-2014245864"/>
      </c:barChart>
      <c:catAx>
        <c:axId val="-2014248872"/>
        <c:scaling>
          <c:orientation val="minMax"/>
        </c:scaling>
        <c:delete val="1"/>
        <c:axPos val="b"/>
        <c:numFmt formatCode="General" sourceLinked="0"/>
        <c:majorTickMark val="out"/>
        <c:minorTickMark val="none"/>
        <c:tickLblPos val="nextTo"/>
        <c:crossAx val="-2014245864"/>
        <c:crosses val="autoZero"/>
        <c:auto val="1"/>
        <c:lblAlgn val="ctr"/>
        <c:lblOffset val="0"/>
        <c:noMultiLvlLbl val="0"/>
      </c:catAx>
      <c:valAx>
        <c:axId val="-2014245864"/>
        <c:scaling>
          <c:orientation val="minMax"/>
          <c:max val="0.55"/>
        </c:scaling>
        <c:delete val="1"/>
        <c:axPos val="l"/>
        <c:numFmt formatCode="0%" sourceLinked="1"/>
        <c:majorTickMark val="out"/>
        <c:minorTickMark val="none"/>
        <c:tickLblPos val="nextTo"/>
        <c:crossAx val="-20142488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3316167309354"/>
          <c:y val="0.202084387797359"/>
          <c:w val="0.747263861159338"/>
          <c:h val="0.54006034965018"/>
        </c:manualLayout>
      </c:layout>
      <c:barChart>
        <c:barDir val="col"/>
        <c:grouping val="stacked"/>
        <c:varyColors val="0"/>
        <c:ser>
          <c:idx val="0"/>
          <c:order val="0"/>
          <c:tx>
            <c:strRef>
              <c:f>Sheet1!$B$1</c:f>
              <c:strCache>
                <c:ptCount val="1"/>
                <c:pt idx="0">
                  <c:v>Severe</c:v>
                </c:pt>
              </c:strCache>
            </c:strRef>
          </c:tx>
          <c:spPr>
            <a:ln>
              <a:noFill/>
            </a:ln>
          </c:spPr>
          <c:invertIfNegative val="0"/>
          <c:dPt>
            <c:idx val="0"/>
            <c:invertIfNegative val="0"/>
            <c:bubble3D val="0"/>
            <c:spPr>
              <a:solidFill>
                <a:srgbClr val="4F81BD"/>
              </a:solidFill>
              <a:ln>
                <a:solidFill>
                  <a:srgbClr val="4F81BD"/>
                </a:solidFill>
              </a:ln>
            </c:spPr>
          </c:dPt>
          <c:dPt>
            <c:idx val="1"/>
            <c:invertIfNegative val="0"/>
            <c:bubble3D val="0"/>
            <c:spPr>
              <a:solidFill>
                <a:srgbClr val="C0504D"/>
              </a:solidFill>
              <a:ln>
                <a:solidFill>
                  <a:srgbClr val="C0504D"/>
                </a:solidFill>
              </a:ln>
            </c:spPr>
          </c:dPt>
          <c:dPt>
            <c:idx val="2"/>
            <c:invertIfNegative val="0"/>
            <c:bubble3D val="0"/>
            <c:spPr>
              <a:solidFill>
                <a:srgbClr val="9BBB59"/>
              </a:solidFill>
              <a:ln>
                <a:solidFill>
                  <a:srgbClr val="9BBB59"/>
                </a:solidFill>
              </a:ln>
            </c:spPr>
          </c:dPt>
          <c:dPt>
            <c:idx val="3"/>
            <c:invertIfNegative val="0"/>
            <c:bubble3D val="0"/>
            <c:spPr>
              <a:solidFill>
                <a:srgbClr val="8064A2"/>
              </a:solidFill>
              <a:ln>
                <a:solidFill>
                  <a:srgbClr val="8064A2"/>
                </a:solidFill>
              </a:ln>
            </c:spPr>
          </c:dPt>
          <c:dPt>
            <c:idx val="4"/>
            <c:invertIfNegative val="0"/>
            <c:bubble3D val="0"/>
            <c:spPr>
              <a:solidFill>
                <a:srgbClr val="4BACC6"/>
              </a:solidFill>
              <a:ln>
                <a:solidFill>
                  <a:srgbClr val="4BACC6"/>
                </a:solidFill>
              </a:ln>
            </c:spPr>
          </c:dPt>
          <c:dPt>
            <c:idx val="5"/>
            <c:invertIfNegative val="0"/>
            <c:bubble3D val="0"/>
            <c:spPr>
              <a:solidFill>
                <a:srgbClr val="F79646"/>
              </a:solidFill>
              <a:ln>
                <a:solidFill>
                  <a:srgbClr val="F79646"/>
                </a:solidFill>
              </a:ln>
            </c:spPr>
          </c:dPt>
          <c:dPt>
            <c:idx val="7"/>
            <c:invertIfNegative val="0"/>
            <c:bubble3D val="0"/>
            <c:spPr>
              <a:solidFill>
                <a:srgbClr val="4F81BD"/>
              </a:solidFill>
              <a:ln>
                <a:solidFill>
                  <a:srgbClr val="4F81BD"/>
                </a:solidFill>
              </a:ln>
            </c:spPr>
          </c:dPt>
          <c:dPt>
            <c:idx val="8"/>
            <c:invertIfNegative val="0"/>
            <c:bubble3D val="0"/>
            <c:spPr>
              <a:solidFill>
                <a:srgbClr val="C0504D"/>
              </a:solidFill>
              <a:ln>
                <a:solidFill>
                  <a:srgbClr val="C0504D"/>
                </a:solidFill>
              </a:ln>
            </c:spPr>
          </c:dPt>
          <c:dPt>
            <c:idx val="9"/>
            <c:invertIfNegative val="0"/>
            <c:bubble3D val="0"/>
            <c:spPr>
              <a:solidFill>
                <a:srgbClr val="9BBB59"/>
              </a:solidFill>
              <a:ln>
                <a:solidFill>
                  <a:srgbClr val="9BBB59"/>
                </a:solidFill>
              </a:ln>
            </c:spPr>
          </c:dPt>
          <c:dPt>
            <c:idx val="10"/>
            <c:invertIfNegative val="0"/>
            <c:bubble3D val="0"/>
            <c:spPr>
              <a:solidFill>
                <a:srgbClr val="8064A2"/>
              </a:solidFill>
              <a:ln>
                <a:solidFill>
                  <a:srgbClr val="8064A2"/>
                </a:solidFill>
              </a:ln>
            </c:spPr>
          </c:dPt>
          <c:dPt>
            <c:idx val="11"/>
            <c:invertIfNegative val="0"/>
            <c:bubble3D val="0"/>
            <c:spPr>
              <a:solidFill>
                <a:srgbClr val="4BACC6"/>
              </a:solidFill>
              <a:ln>
                <a:solidFill>
                  <a:srgbClr val="4BACC6"/>
                </a:solidFill>
              </a:ln>
            </c:spPr>
          </c:dPt>
          <c:dPt>
            <c:idx val="12"/>
            <c:invertIfNegative val="0"/>
            <c:bubble3D val="0"/>
            <c:spPr>
              <a:solidFill>
                <a:srgbClr val="F79646"/>
              </a:solidFill>
              <a:ln>
                <a:solidFill>
                  <a:srgbClr val="F79646"/>
                </a:solidFill>
              </a:ln>
            </c:spPr>
          </c:dPt>
          <c:dPt>
            <c:idx val="14"/>
            <c:invertIfNegative val="0"/>
            <c:bubble3D val="0"/>
            <c:spPr>
              <a:solidFill>
                <a:srgbClr val="4F81BD"/>
              </a:solidFill>
              <a:ln>
                <a:solidFill>
                  <a:srgbClr val="4F81BD"/>
                </a:solidFill>
              </a:ln>
            </c:spPr>
          </c:dPt>
          <c:dPt>
            <c:idx val="15"/>
            <c:invertIfNegative val="0"/>
            <c:bubble3D val="0"/>
            <c:spPr>
              <a:solidFill>
                <a:srgbClr val="C0504D"/>
              </a:solidFill>
              <a:ln>
                <a:solidFill>
                  <a:srgbClr val="C0504D"/>
                </a:solidFill>
              </a:ln>
            </c:spPr>
          </c:dPt>
          <c:dPt>
            <c:idx val="16"/>
            <c:invertIfNegative val="0"/>
            <c:bubble3D val="0"/>
            <c:spPr>
              <a:solidFill>
                <a:srgbClr val="9BBB59"/>
              </a:solidFill>
              <a:ln>
                <a:solidFill>
                  <a:srgbClr val="9BBB59"/>
                </a:solidFill>
              </a:ln>
            </c:spPr>
          </c:dPt>
          <c:dPt>
            <c:idx val="17"/>
            <c:invertIfNegative val="0"/>
            <c:bubble3D val="0"/>
            <c:spPr>
              <a:solidFill>
                <a:srgbClr val="8064A2"/>
              </a:solidFill>
              <a:ln>
                <a:solidFill>
                  <a:srgbClr val="8064A2"/>
                </a:solidFill>
              </a:ln>
            </c:spPr>
          </c:dPt>
          <c:dPt>
            <c:idx val="18"/>
            <c:invertIfNegative val="0"/>
            <c:bubble3D val="0"/>
            <c:spPr>
              <a:solidFill>
                <a:srgbClr val="4BACC6"/>
              </a:solidFill>
              <a:ln>
                <a:solidFill>
                  <a:srgbClr val="4BACC6"/>
                </a:solidFill>
              </a:ln>
            </c:spPr>
          </c:dPt>
          <c:dPt>
            <c:idx val="19"/>
            <c:invertIfNegative val="0"/>
            <c:bubble3D val="0"/>
            <c:spPr>
              <a:solidFill>
                <a:srgbClr val="F79646"/>
              </a:solidFill>
              <a:ln>
                <a:solidFill>
                  <a:srgbClr val="F79646"/>
                </a:solidFill>
              </a:ln>
            </c:spPr>
          </c:dPt>
          <c:dLbls>
            <c:dLbl>
              <c:idx val="4"/>
              <c:layout/>
              <c:tx>
                <c:rich>
                  <a:bodyPr/>
                  <a:lstStyle/>
                  <a:p>
                    <a:r>
                      <a:rPr lang="is-IS" sz="1600" smtClean="0"/>
                      <a:t>20%</a:t>
                    </a:r>
                    <a:endParaRPr lang="is-IS"/>
                  </a:p>
                </c:rich>
              </c:tx>
              <c:dLblPos val="ctr"/>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en-US" sz="1600"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HIV-unexposed</c:v>
                </c:pt>
                <c:pt idx="1">
                  <c:v>TDF/FTC/EFV</c:v>
                </c:pt>
                <c:pt idx="2">
                  <c:v>TDF/FTC/NVP</c:v>
                </c:pt>
                <c:pt idx="3">
                  <c:v>ZDV/3TC/NVP</c:v>
                </c:pt>
                <c:pt idx="4">
                  <c:v>TDF/FTC/LPV-r</c:v>
                </c:pt>
                <c:pt idx="5">
                  <c:v>ZDV/3TC/LPV-r</c:v>
                </c:pt>
              </c:strCache>
            </c:strRef>
          </c:cat>
          <c:val>
            <c:numRef>
              <c:f>Sheet1!$B$2:$B$7</c:f>
              <c:numCache>
                <c:formatCode>0%</c:formatCode>
                <c:ptCount val="6"/>
                <c:pt idx="0">
                  <c:v>0.1004</c:v>
                </c:pt>
                <c:pt idx="1">
                  <c:v>0.123</c:v>
                </c:pt>
                <c:pt idx="2">
                  <c:v>0.1789</c:v>
                </c:pt>
                <c:pt idx="3">
                  <c:v>0.2073</c:v>
                </c:pt>
                <c:pt idx="4">
                  <c:v>0.1948</c:v>
                </c:pt>
                <c:pt idx="5">
                  <c:v>0.2335</c:v>
                </c:pt>
              </c:numCache>
            </c:numRef>
          </c:val>
        </c:ser>
        <c:ser>
          <c:idx val="1"/>
          <c:order val="1"/>
          <c:tx>
            <c:strRef>
              <c:f>Sheet1!$C$1</c:f>
              <c:strCache>
                <c:ptCount val="1"/>
                <c:pt idx="0">
                  <c:v>Non-Severe</c:v>
                </c:pt>
              </c:strCache>
            </c:strRef>
          </c:tx>
          <c:spPr>
            <a:ln>
              <a:noFill/>
            </a:ln>
          </c:spPr>
          <c:invertIfNegative val="0"/>
          <c:dPt>
            <c:idx val="0"/>
            <c:invertIfNegative val="0"/>
            <c:bubble3D val="0"/>
            <c:spPr>
              <a:solidFill>
                <a:srgbClr val="4F81BD">
                  <a:lumMod val="40000"/>
                  <a:lumOff val="60000"/>
                </a:srgbClr>
              </a:solidFill>
              <a:ln>
                <a:solidFill>
                  <a:srgbClr val="4F81BD">
                    <a:lumMod val="40000"/>
                    <a:lumOff val="60000"/>
                  </a:srgbClr>
                </a:solidFill>
              </a:ln>
            </c:spPr>
          </c:dPt>
          <c:dPt>
            <c:idx val="1"/>
            <c:invertIfNegative val="0"/>
            <c:bubble3D val="0"/>
            <c:spPr>
              <a:solidFill>
                <a:srgbClr val="C0504D">
                  <a:lumMod val="40000"/>
                  <a:lumOff val="60000"/>
                </a:srgbClr>
              </a:solidFill>
              <a:ln>
                <a:solidFill>
                  <a:srgbClr val="C0504D">
                    <a:lumMod val="40000"/>
                    <a:lumOff val="60000"/>
                  </a:srgbClr>
                </a:solidFill>
              </a:ln>
            </c:spPr>
          </c:dPt>
          <c:dPt>
            <c:idx val="2"/>
            <c:invertIfNegative val="0"/>
            <c:bubble3D val="0"/>
            <c:spPr>
              <a:solidFill>
                <a:srgbClr val="9BBB59">
                  <a:lumMod val="40000"/>
                  <a:lumOff val="60000"/>
                </a:srgbClr>
              </a:solidFill>
              <a:ln>
                <a:solidFill>
                  <a:srgbClr val="9BBB59">
                    <a:lumMod val="40000"/>
                    <a:lumOff val="60000"/>
                  </a:srgbClr>
                </a:solidFill>
              </a:ln>
            </c:spPr>
          </c:dPt>
          <c:dPt>
            <c:idx val="3"/>
            <c:invertIfNegative val="0"/>
            <c:bubble3D val="0"/>
            <c:spPr>
              <a:solidFill>
                <a:srgbClr val="8064A2">
                  <a:lumMod val="40000"/>
                  <a:lumOff val="60000"/>
                </a:srgbClr>
              </a:solidFill>
              <a:ln>
                <a:solidFill>
                  <a:srgbClr val="8064A2">
                    <a:lumMod val="40000"/>
                    <a:lumOff val="60000"/>
                  </a:srgbClr>
                </a:solidFill>
              </a:ln>
            </c:spPr>
          </c:dPt>
          <c:dPt>
            <c:idx val="4"/>
            <c:invertIfNegative val="0"/>
            <c:bubble3D val="0"/>
            <c:spPr>
              <a:solidFill>
                <a:srgbClr val="4BACC6">
                  <a:lumMod val="40000"/>
                  <a:lumOff val="60000"/>
                </a:srgbClr>
              </a:solidFill>
              <a:ln>
                <a:solidFill>
                  <a:srgbClr val="4BACC6">
                    <a:lumMod val="40000"/>
                    <a:lumOff val="60000"/>
                  </a:srgbClr>
                </a:solidFill>
              </a:ln>
            </c:spPr>
          </c:dPt>
          <c:dPt>
            <c:idx val="5"/>
            <c:invertIfNegative val="0"/>
            <c:bubble3D val="0"/>
            <c:spPr>
              <a:solidFill>
                <a:srgbClr val="F79646">
                  <a:lumMod val="40000"/>
                  <a:lumOff val="60000"/>
                </a:srgbClr>
              </a:solidFill>
              <a:ln>
                <a:solidFill>
                  <a:srgbClr val="F79646">
                    <a:lumMod val="40000"/>
                    <a:lumOff val="60000"/>
                  </a:srgbClr>
                </a:solidFill>
              </a:ln>
            </c:spPr>
          </c:dPt>
          <c:dPt>
            <c:idx val="7"/>
            <c:invertIfNegative val="0"/>
            <c:bubble3D val="0"/>
            <c:spPr>
              <a:solidFill>
                <a:srgbClr val="B9CDE5"/>
              </a:solidFill>
              <a:ln>
                <a:solidFill>
                  <a:srgbClr val="B9CDE5"/>
                </a:solidFill>
              </a:ln>
            </c:spPr>
          </c:dPt>
          <c:dPt>
            <c:idx val="8"/>
            <c:invertIfNegative val="0"/>
            <c:bubble3D val="0"/>
            <c:spPr>
              <a:solidFill>
                <a:srgbClr val="E6B9B8"/>
              </a:solidFill>
              <a:ln>
                <a:solidFill>
                  <a:srgbClr val="E6B9B8"/>
                </a:solidFill>
              </a:ln>
            </c:spPr>
          </c:dPt>
          <c:dPt>
            <c:idx val="9"/>
            <c:invertIfNegative val="0"/>
            <c:bubble3D val="0"/>
            <c:spPr>
              <a:solidFill>
                <a:srgbClr val="D7E4BD"/>
              </a:solidFill>
              <a:ln>
                <a:solidFill>
                  <a:srgbClr val="D7E4BD"/>
                </a:solidFill>
              </a:ln>
            </c:spPr>
          </c:dPt>
          <c:dPt>
            <c:idx val="10"/>
            <c:invertIfNegative val="0"/>
            <c:bubble3D val="0"/>
            <c:spPr>
              <a:solidFill>
                <a:srgbClr val="CCC1DA"/>
              </a:solidFill>
              <a:ln>
                <a:solidFill>
                  <a:srgbClr val="CCC1DA"/>
                </a:solidFill>
              </a:ln>
            </c:spPr>
          </c:dPt>
          <c:dPt>
            <c:idx val="11"/>
            <c:invertIfNegative val="0"/>
            <c:bubble3D val="0"/>
            <c:spPr>
              <a:solidFill>
                <a:srgbClr val="B7DEE8"/>
              </a:solidFill>
              <a:ln>
                <a:solidFill>
                  <a:srgbClr val="B7DEE8"/>
                </a:solidFill>
              </a:ln>
            </c:spPr>
          </c:dPt>
          <c:dPt>
            <c:idx val="12"/>
            <c:invertIfNegative val="0"/>
            <c:bubble3D val="0"/>
            <c:spPr>
              <a:solidFill>
                <a:srgbClr val="FCD5B5"/>
              </a:solidFill>
              <a:ln>
                <a:solidFill>
                  <a:srgbClr val="FCD5B5"/>
                </a:solidFill>
              </a:ln>
            </c:spPr>
          </c:dPt>
          <c:dPt>
            <c:idx val="14"/>
            <c:invertIfNegative val="0"/>
            <c:bubble3D val="0"/>
            <c:spPr>
              <a:solidFill>
                <a:srgbClr val="B9CDE5"/>
              </a:solidFill>
              <a:ln>
                <a:solidFill>
                  <a:srgbClr val="B9CDE5"/>
                </a:solidFill>
              </a:ln>
            </c:spPr>
          </c:dPt>
          <c:dPt>
            <c:idx val="15"/>
            <c:invertIfNegative val="0"/>
            <c:bubble3D val="0"/>
            <c:spPr>
              <a:solidFill>
                <a:srgbClr val="E6B9B8"/>
              </a:solidFill>
              <a:ln>
                <a:solidFill>
                  <a:srgbClr val="E6B9B8"/>
                </a:solidFill>
              </a:ln>
            </c:spPr>
          </c:dPt>
          <c:dPt>
            <c:idx val="16"/>
            <c:invertIfNegative val="0"/>
            <c:bubble3D val="0"/>
            <c:spPr>
              <a:solidFill>
                <a:srgbClr val="D7E4BD"/>
              </a:solidFill>
              <a:ln>
                <a:solidFill>
                  <a:srgbClr val="D7E4BD"/>
                </a:solidFill>
              </a:ln>
            </c:spPr>
          </c:dPt>
          <c:dPt>
            <c:idx val="17"/>
            <c:invertIfNegative val="0"/>
            <c:bubble3D val="0"/>
            <c:spPr>
              <a:solidFill>
                <a:srgbClr val="CCC1DA"/>
              </a:solidFill>
              <a:ln>
                <a:solidFill>
                  <a:srgbClr val="CCC1DA"/>
                </a:solidFill>
              </a:ln>
            </c:spPr>
          </c:dPt>
          <c:dPt>
            <c:idx val="18"/>
            <c:invertIfNegative val="0"/>
            <c:bubble3D val="0"/>
            <c:spPr>
              <a:solidFill>
                <a:srgbClr val="B7DEE8"/>
              </a:solidFill>
              <a:ln>
                <a:solidFill>
                  <a:srgbClr val="B7DEE8"/>
                </a:solidFill>
              </a:ln>
            </c:spPr>
          </c:dPt>
          <c:dPt>
            <c:idx val="19"/>
            <c:invertIfNegative val="0"/>
            <c:bubble3D val="0"/>
            <c:spPr>
              <a:solidFill>
                <a:srgbClr val="FCD5B5"/>
              </a:solidFill>
              <a:ln>
                <a:solidFill>
                  <a:srgbClr val="FCD5B5"/>
                </a:solidFill>
              </a:ln>
            </c:spPr>
          </c:dPt>
          <c:dLbls>
            <c:dLbl>
              <c:idx val="0"/>
              <c:layout>
                <c:manualLayout>
                  <c:x val="0.00649468872083859"/>
                  <c:y val="-0.137256124506494"/>
                </c:manualLayout>
              </c:layout>
              <c:tx>
                <c:rich>
                  <a:bodyPr/>
                  <a:lstStyle/>
                  <a:p>
                    <a:r>
                      <a:rPr lang="pt-BR" sz="1600" b="1" dirty="0" smtClean="0">
                        <a:solidFill>
                          <a:schemeClr val="tx2"/>
                        </a:solidFill>
                      </a:rPr>
                      <a:t>29%</a:t>
                    </a:r>
                    <a:endParaRPr lang="pt-BR" sz="1200"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92011868549258E-17"/>
                  <c:y val="-0.169703603784688"/>
                </c:manualLayout>
              </c:layout>
              <c:tx>
                <c:rich>
                  <a:bodyPr/>
                  <a:lstStyle/>
                  <a:p>
                    <a:r>
                      <a:rPr lang="pt-BR" sz="1600" b="1" dirty="0" smtClean="0">
                        <a:solidFill>
                          <a:schemeClr val="tx2"/>
                        </a:solidFill>
                      </a:rPr>
                      <a:t>36%</a:t>
                    </a:r>
                    <a:endParaRPr lang="pt-BR" dirty="0">
                      <a:solidFill>
                        <a:schemeClr val="tx2"/>
                      </a:solidFill>
                    </a:endParaRPr>
                  </a:p>
                </c:rich>
              </c:tx>
              <c:showLegendKey val="0"/>
              <c:showVal val="1"/>
              <c:showCatName val="0"/>
              <c:showSerName val="0"/>
              <c:showPercent val="0"/>
              <c:showBubbleSize val="0"/>
            </c:dLbl>
            <c:dLbl>
              <c:idx val="2"/>
              <c:layout>
                <c:manualLayout>
                  <c:x val="0.0"/>
                  <c:y val="-0.150239872907318"/>
                </c:manualLayout>
              </c:layout>
              <c:tx>
                <c:rich>
                  <a:bodyPr/>
                  <a:lstStyle/>
                  <a:p>
                    <a:r>
                      <a:rPr lang="is-IS" sz="1600" b="1" dirty="0" smtClean="0">
                        <a:solidFill>
                          <a:schemeClr val="tx2"/>
                        </a:solidFill>
                      </a:rPr>
                      <a:t>42%</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00324742150400573"/>
                  <c:y val="-0.170514158676957"/>
                </c:manualLayout>
              </c:layout>
              <c:tx>
                <c:rich>
                  <a:bodyPr/>
                  <a:lstStyle/>
                  <a:p>
                    <a:r>
                      <a:rPr lang="pt-BR" sz="1600" b="1" dirty="0" smtClean="0">
                        <a:solidFill>
                          <a:schemeClr val="tx2"/>
                        </a:solidFill>
                      </a:rPr>
                      <a:t>47%</a:t>
                    </a:r>
                    <a:endParaRPr lang="pt-BR"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9.84023737098545E-17"/>
                  <c:y val="-0.186231948988562"/>
                </c:manualLayout>
              </c:layout>
              <c:tx>
                <c:rich>
                  <a:bodyPr/>
                  <a:lstStyle/>
                  <a:p>
                    <a:r>
                      <a:rPr lang="is-IS" sz="1600" b="1" dirty="0" smtClean="0">
                        <a:solidFill>
                          <a:schemeClr val="tx2"/>
                        </a:solidFill>
                      </a:rPr>
                      <a:t>48%</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00324742150400573"/>
                  <c:y val="-0.145444352149411"/>
                </c:manualLayout>
              </c:layout>
              <c:tx>
                <c:rich>
                  <a:bodyPr/>
                  <a:lstStyle/>
                  <a:p>
                    <a:r>
                      <a:rPr lang="it-IT" sz="1600" b="1" dirty="0" smtClean="0">
                        <a:solidFill>
                          <a:schemeClr val="tx2"/>
                        </a:solidFill>
                      </a:rPr>
                      <a:t>45%</a:t>
                    </a:r>
                    <a:endParaRPr lang="it-IT"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0.00149382415454846"/>
                  <c:y val="-0.117976203594318"/>
                </c:manualLayout>
              </c:layout>
              <c:tx>
                <c:rich>
                  <a:bodyPr/>
                  <a:lstStyle/>
                  <a:p>
                    <a:r>
                      <a:rPr lang="en-US" sz="1600" b="1" dirty="0" smtClean="0">
                        <a:solidFill>
                          <a:srgbClr val="FFFFFF"/>
                        </a:solidFill>
                      </a:rPr>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0"/>
                  <c:y val="-0.164759870536893"/>
                </c:manualLayout>
              </c:layout>
              <c:tx>
                <c:rich>
                  <a:bodyPr/>
                  <a:lstStyle/>
                  <a:p>
                    <a:r>
                      <a:rPr lang="en-US" sz="1600" b="1" dirty="0" smtClean="0">
                        <a:solidFill>
                          <a:srgbClr val="FFFFFF"/>
                        </a:solidFill>
                      </a:rPr>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5.4772919592004E-17"/>
                  <c:y val="-0.132214710924667"/>
                </c:manualLayout>
              </c:layout>
              <c:tx>
                <c:rich>
                  <a:bodyPr/>
                  <a:lstStyle/>
                  <a:p>
                    <a:r>
                      <a:rPr lang="en-US" sz="1600" b="1" dirty="0" smtClean="0">
                        <a:solidFill>
                          <a:srgbClr val="FFFFFF"/>
                        </a:solidFill>
                      </a:rPr>
                      <a:t>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0"/>
                  <c:y val="-0.174930232915713"/>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0.00149382415454846"/>
                  <c:y val="-0.172896160439949"/>
                </c:manualLayout>
              </c:layout>
              <c:tx>
                <c:rich>
                  <a:bodyPr/>
                  <a:lstStyle/>
                  <a:p>
                    <a:r>
                      <a:rPr lang="en-US" sz="1600" b="1" dirty="0" smtClean="0">
                        <a:solidFill>
                          <a:srgbClr val="FFFFFF"/>
                        </a:solidFill>
                      </a:rPr>
                      <a:t>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2"/>
              <c:layout>
                <c:manualLayout>
                  <c:x val="0.0"/>
                  <c:y val="-0.189168740246062"/>
                </c:manualLayout>
              </c:layout>
              <c:tx>
                <c:rich>
                  <a:bodyPr/>
                  <a:lstStyle/>
                  <a:p>
                    <a:r>
                      <a:rPr lang="en-US" sz="1600" b="1" dirty="0" smtClean="0">
                        <a:solidFill>
                          <a:srgbClr val="FFFFFF"/>
                        </a:solidFill>
                      </a:rPr>
                      <a:t>30%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0.0"/>
                  <c:y val="-0.0935673338851489"/>
                </c:manualLayout>
              </c:layout>
              <c:tx>
                <c:rich>
                  <a:bodyPr/>
                  <a:lstStyle/>
                  <a:p>
                    <a:r>
                      <a:rPr lang="en-US" sz="1600" b="1" dirty="0" smtClean="0">
                        <a:solidFill>
                          <a:srgbClr val="FFFFFF"/>
                        </a:solidFill>
                      </a:rPr>
                      <a:t>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0.0"/>
                  <c:y val="-0.0956014063609131"/>
                </c:manualLayout>
              </c:layout>
              <c:tx>
                <c:rich>
                  <a:bodyPr/>
                  <a:lstStyle/>
                  <a:p>
                    <a:r>
                      <a:rPr lang="en-US" sz="1600" b="1" dirty="0" smtClean="0">
                        <a:solidFill>
                          <a:srgbClr val="FFFFFF"/>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0.0"/>
                  <c:y val="-0.126112493497375"/>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0.00149382415454857"/>
                  <c:y val="-0.144419145779252"/>
                </c:manualLayout>
              </c:layout>
              <c:tx>
                <c:rich>
                  <a:bodyPr/>
                  <a:lstStyle/>
                  <a:p>
                    <a:r>
                      <a:rPr lang="en-US" sz="1600" b="1" dirty="0" smtClean="0">
                        <a:solidFill>
                          <a:srgbClr val="FFFFFF"/>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1.09545839184005E-16"/>
                  <c:y val="-0.132214871087854"/>
                </c:manualLayout>
              </c:layout>
              <c:tx>
                <c:rich>
                  <a:bodyPr/>
                  <a:lstStyle/>
                  <a:p>
                    <a:r>
                      <a:rPr lang="en-US" sz="1600" b="1" dirty="0" smtClean="0">
                        <a:solidFill>
                          <a:srgbClr val="FFFFFF"/>
                        </a:solidFill>
                      </a:rPr>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1.17623949177044E-7"/>
                  <c:y val="-0.0813628990305642"/>
                </c:manualLayout>
              </c:layout>
              <c:tx>
                <c:rich>
                  <a:bodyPr/>
                  <a:lstStyle/>
                  <a:p>
                    <a:r>
                      <a:rPr lang="en-US" sz="1600" b="1" dirty="0" smtClean="0">
                        <a:solidFill>
                          <a:srgbClr val="FFFFFF"/>
                        </a:solidFill>
                      </a:rPr>
                      <a:t>21%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HIV-unexposed</c:v>
                </c:pt>
                <c:pt idx="1">
                  <c:v>TDF/FTC/EFV</c:v>
                </c:pt>
                <c:pt idx="2">
                  <c:v>TDF/FTC/NVP</c:v>
                </c:pt>
                <c:pt idx="3">
                  <c:v>ZDV/3TC/NVP</c:v>
                </c:pt>
                <c:pt idx="4">
                  <c:v>TDF/FTC/LPV-r</c:v>
                </c:pt>
                <c:pt idx="5">
                  <c:v>ZDV/3TC/LPV-r</c:v>
                </c:pt>
              </c:strCache>
            </c:strRef>
          </c:cat>
          <c:val>
            <c:numRef>
              <c:f>Sheet1!$C$2:$C$7</c:f>
              <c:numCache>
                <c:formatCode>0%</c:formatCode>
                <c:ptCount val="6"/>
                <c:pt idx="0">
                  <c:v>0.1882</c:v>
                </c:pt>
                <c:pt idx="1">
                  <c:v>0.2415</c:v>
                </c:pt>
                <c:pt idx="2">
                  <c:v>0.2382</c:v>
                </c:pt>
                <c:pt idx="3">
                  <c:v>0.2667</c:v>
                </c:pt>
                <c:pt idx="4">
                  <c:v>0.29</c:v>
                </c:pt>
                <c:pt idx="5">
                  <c:v>0.2156</c:v>
                </c:pt>
              </c:numCache>
            </c:numRef>
          </c:val>
        </c:ser>
        <c:dLbls>
          <c:showLegendKey val="0"/>
          <c:showVal val="1"/>
          <c:showCatName val="0"/>
          <c:showSerName val="0"/>
          <c:showPercent val="0"/>
          <c:showBubbleSize val="0"/>
        </c:dLbls>
        <c:gapWidth val="15"/>
        <c:overlap val="100"/>
        <c:axId val="-2018425640"/>
        <c:axId val="-2018422632"/>
      </c:barChart>
      <c:catAx>
        <c:axId val="-2018425640"/>
        <c:scaling>
          <c:orientation val="minMax"/>
        </c:scaling>
        <c:delete val="1"/>
        <c:axPos val="b"/>
        <c:numFmt formatCode="General" sourceLinked="0"/>
        <c:majorTickMark val="out"/>
        <c:minorTickMark val="none"/>
        <c:tickLblPos val="nextTo"/>
        <c:crossAx val="-2018422632"/>
        <c:crosses val="autoZero"/>
        <c:auto val="1"/>
        <c:lblAlgn val="ctr"/>
        <c:lblOffset val="0"/>
        <c:noMultiLvlLbl val="0"/>
      </c:catAx>
      <c:valAx>
        <c:axId val="-2018422632"/>
        <c:scaling>
          <c:orientation val="minMax"/>
          <c:max val="0.55"/>
        </c:scaling>
        <c:delete val="1"/>
        <c:axPos val="l"/>
        <c:numFmt formatCode="0%" sourceLinked="1"/>
        <c:majorTickMark val="out"/>
        <c:minorTickMark val="none"/>
        <c:tickLblPos val="nextTo"/>
        <c:crossAx val="-20184256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91503876584494"/>
          <c:y val="0.025341123697423"/>
          <c:w val="0.87753599069511"/>
          <c:h val="0.526536967966723"/>
        </c:manualLayout>
      </c:layout>
      <c:lineChart>
        <c:grouping val="standard"/>
        <c:varyColors val="0"/>
        <c:ser>
          <c:idx val="0"/>
          <c:order val="0"/>
          <c:tx>
            <c:strRef>
              <c:f>Sheet1!$B$1</c:f>
              <c:strCache>
                <c:ptCount val="1"/>
                <c:pt idx="0">
                  <c:v>Series 1</c:v>
                </c:pt>
              </c:strCache>
            </c:strRef>
          </c:tx>
          <c:spPr>
            <a:ln w="50148" cap="rnd">
              <a:solidFill>
                <a:schemeClr val="accent1"/>
              </a:solidFill>
              <a:round/>
            </a:ln>
            <a:effectLst/>
          </c:spPr>
          <c:marker>
            <c:symbol val="diamond"/>
            <c:size val="9"/>
            <c:spPr>
              <a:solidFill>
                <a:schemeClr val="bg1"/>
              </a:solidFill>
              <a:ln w="40119">
                <a:solidFill>
                  <a:schemeClr val="accent1"/>
                </a:solidFill>
                <a:round/>
              </a:ln>
              <a:effectLst/>
            </c:spPr>
          </c:marker>
          <c:dPt>
            <c:idx val="0"/>
            <c:marker>
              <c:symbol val="diamond"/>
              <c:size val="7"/>
            </c:marker>
            <c:bubble3D val="0"/>
          </c:dPt>
          <c:dLbls>
            <c:dLbl>
              <c:idx val="0"/>
              <c:layout/>
              <c:tx>
                <c:rich>
                  <a:bodyPr/>
                  <a:lstStyle/>
                  <a:p>
                    <a:r>
                      <a:rPr lang="it-IT" sz="1200" b="1" dirty="0" smtClean="0">
                        <a:solidFill>
                          <a:schemeClr val="tx1"/>
                        </a:solidFill>
                      </a:rPr>
                      <a:t>0.30</a:t>
                    </a:r>
                    <a:endParaRPr lang="it-IT" dirty="0"/>
                  </a:p>
                </c:rich>
              </c:tx>
              <c:dLblPos val="r"/>
              <c:showLegendKey val="0"/>
              <c:showVal val="0"/>
              <c:showCatName val="0"/>
              <c:showSerName val="0"/>
              <c:showPercent val="0"/>
              <c:showBubbleSize val="0"/>
            </c:dLbl>
            <c:numFmt formatCode="#,##0.00" sourceLinked="0"/>
            <c:spPr>
              <a:noFill/>
              <a:ln w="20059">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dLbls>
          <c:errBars>
            <c:errDir val="y"/>
            <c:errBarType val="both"/>
            <c:errValType val="cust"/>
            <c:noEndCap val="0"/>
            <c:plus>
              <c:numLit>
                <c:formatCode>General</c:formatCode>
                <c:ptCount val="1"/>
                <c:pt idx="0">
                  <c:v>0.39</c:v>
                </c:pt>
              </c:numLit>
            </c:plus>
            <c:minus>
              <c:numLit>
                <c:formatCode>General</c:formatCode>
                <c:ptCount val="1"/>
                <c:pt idx="0">
                  <c:v>0.17</c:v>
                </c:pt>
              </c:numLit>
            </c:minus>
            <c:spPr>
              <a:ln w="30089">
                <a:solidFill>
                  <a:srgbClr val="333333"/>
                </a:solidFill>
                <a:prstDash val="solid"/>
              </a:ln>
            </c:spPr>
          </c:errBars>
          <c:cat>
            <c:strRef>
              <c:f>Sheet1!$A$2:$A$6</c:f>
              <c:strCache>
                <c:ptCount val="5"/>
                <c:pt idx="0">
                  <c:v>DTG-Conception</c:v>
                </c:pt>
                <c:pt idx="1">
                  <c:v>Any non-DTG ART-Conception</c:v>
                </c:pt>
                <c:pt idx="2">
                  <c:v>EFV-Conception</c:v>
                </c:pt>
                <c:pt idx="3">
                  <c:v>DTG-Pregnancy</c:v>
                </c:pt>
                <c:pt idx="4">
                  <c:v>HIV-Neg</c:v>
                </c:pt>
              </c:strCache>
            </c:strRef>
          </c:cat>
          <c:val>
            <c:numRef>
              <c:f>Sheet1!$B$2:$B$6</c:f>
              <c:numCache>
                <c:formatCode>General</c:formatCode>
                <c:ptCount val="5"/>
                <c:pt idx="0">
                  <c:v>0.3</c:v>
                </c:pt>
              </c:numCache>
            </c:numRef>
          </c:val>
          <c:smooth val="0"/>
        </c:ser>
        <c:ser>
          <c:idx val="1"/>
          <c:order val="1"/>
          <c:tx>
            <c:strRef>
              <c:f>Sheet1!$C$1</c:f>
              <c:strCache>
                <c:ptCount val="1"/>
                <c:pt idx="0">
                  <c:v>Series 2</c:v>
                </c:pt>
              </c:strCache>
            </c:strRef>
          </c:tx>
          <c:spPr>
            <a:ln w="17552" cap="rnd">
              <a:solidFill>
                <a:schemeClr val="accent2"/>
              </a:solidFill>
              <a:round/>
            </a:ln>
            <a:effectLst/>
          </c:spPr>
          <c:marker>
            <c:symbol val="circle"/>
            <c:size val="4"/>
            <c:spPr>
              <a:solidFill>
                <a:schemeClr val="bg1"/>
              </a:solidFill>
              <a:ln w="40119">
                <a:solidFill>
                  <a:schemeClr val="bg2">
                    <a:lumMod val="50000"/>
                  </a:schemeClr>
                </a:solidFill>
                <a:round/>
              </a:ln>
              <a:effectLst/>
            </c:spPr>
          </c:marker>
          <c:dPt>
            <c:idx val="2"/>
            <c:bubble3D val="0"/>
          </c:dPt>
          <c:dLbls>
            <c:dLbl>
              <c:idx val="1"/>
              <c:layout/>
              <c:tx>
                <c:rich>
                  <a:bodyPr/>
                  <a:lstStyle/>
                  <a:p>
                    <a:r>
                      <a:rPr lang="en-US" b="1" smtClean="0"/>
                      <a:t>0.10</a:t>
                    </a:r>
                    <a:endParaRPr lang="en-US"/>
                  </a:p>
                </c:rich>
              </c:tx>
              <c:dLblPos val="r"/>
              <c:showLegendKey val="0"/>
              <c:showVal val="1"/>
              <c:showCatName val="0"/>
              <c:showSerName val="0"/>
              <c:showPercent val="0"/>
              <c:showBubbleSize val="0"/>
            </c:dLbl>
            <c:spPr>
              <a:noFill/>
              <a:ln w="20059">
                <a:noFill/>
              </a:ln>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r"/>
            <c:showLegendKey val="0"/>
            <c:showVal val="1"/>
            <c:showCatName val="0"/>
            <c:showSerName val="0"/>
            <c:showPercent val="0"/>
            <c:showBubbleSize val="0"/>
            <c:showLeaderLines val="0"/>
          </c:dLbls>
          <c:errBars>
            <c:errDir val="y"/>
            <c:errBarType val="both"/>
            <c:errValType val="cust"/>
            <c:noEndCap val="0"/>
            <c:plus>
              <c:numLit>
                <c:formatCode>General</c:formatCode>
                <c:ptCount val="1"/>
                <c:pt idx="0">
                  <c:v>0.07</c:v>
                </c:pt>
              </c:numLit>
            </c:plus>
            <c:minus>
              <c:numLit>
                <c:formatCode>General</c:formatCode>
                <c:ptCount val="1"/>
                <c:pt idx="0">
                  <c:v>0.04</c:v>
                </c:pt>
              </c:numLit>
            </c:minus>
            <c:spPr>
              <a:ln w="30089">
                <a:solidFill>
                  <a:srgbClr val="333333"/>
                </a:solidFill>
                <a:prstDash val="solid"/>
              </a:ln>
            </c:spPr>
          </c:errBars>
          <c:cat>
            <c:strRef>
              <c:f>Sheet1!$A$2:$A$6</c:f>
              <c:strCache>
                <c:ptCount val="5"/>
                <c:pt idx="0">
                  <c:v>DTG-Conception</c:v>
                </c:pt>
                <c:pt idx="1">
                  <c:v>Any non-DTG ART-Conception</c:v>
                </c:pt>
                <c:pt idx="2">
                  <c:v>EFV-Conception</c:v>
                </c:pt>
                <c:pt idx="3">
                  <c:v>DTG-Pregnancy</c:v>
                </c:pt>
                <c:pt idx="4">
                  <c:v>HIV-Neg</c:v>
                </c:pt>
              </c:strCache>
            </c:strRef>
          </c:cat>
          <c:val>
            <c:numRef>
              <c:f>Sheet1!$C$2:$C$6</c:f>
              <c:numCache>
                <c:formatCode>General</c:formatCode>
                <c:ptCount val="5"/>
                <c:pt idx="1">
                  <c:v>0.1</c:v>
                </c:pt>
              </c:numCache>
            </c:numRef>
          </c:val>
          <c:smooth val="0"/>
        </c:ser>
        <c:ser>
          <c:idx val="2"/>
          <c:order val="2"/>
          <c:tx>
            <c:strRef>
              <c:f>Sheet1!$D$1</c:f>
              <c:strCache>
                <c:ptCount val="1"/>
                <c:pt idx="0">
                  <c:v>Series 3</c:v>
                </c:pt>
              </c:strCache>
            </c:strRef>
          </c:tx>
          <c:spPr>
            <a:ln w="30089" cap="rnd">
              <a:solidFill>
                <a:schemeClr val="accent3"/>
              </a:solidFill>
              <a:round/>
            </a:ln>
            <a:effectLst/>
          </c:spPr>
          <c:marker>
            <c:symbol val="triangle"/>
            <c:size val="7"/>
            <c:spPr>
              <a:solidFill>
                <a:schemeClr val="bg1"/>
              </a:solidFill>
              <a:ln w="40119">
                <a:solidFill>
                  <a:schemeClr val="accent6">
                    <a:lumMod val="60000"/>
                    <a:lumOff val="40000"/>
                  </a:schemeClr>
                </a:solidFill>
                <a:round/>
              </a:ln>
              <a:effectLst/>
            </c:spPr>
          </c:marker>
          <c:dLbls>
            <c:spPr>
              <a:noFill/>
              <a:ln w="20059">
                <a:noFill/>
              </a:ln>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r"/>
            <c:showLegendKey val="0"/>
            <c:showVal val="1"/>
            <c:showCatName val="0"/>
            <c:showSerName val="0"/>
            <c:showPercent val="0"/>
            <c:showBubbleSize val="0"/>
            <c:showLeaderLines val="0"/>
          </c:dLbls>
          <c:errBars>
            <c:errDir val="y"/>
            <c:errBarType val="both"/>
            <c:errValType val="cust"/>
            <c:noEndCap val="0"/>
            <c:plus>
              <c:numLit>
                <c:formatCode>General</c:formatCode>
                <c:ptCount val="1"/>
                <c:pt idx="0">
                  <c:v>0.07</c:v>
                </c:pt>
              </c:numLit>
            </c:plus>
            <c:minus>
              <c:numLit>
                <c:formatCode>General</c:formatCode>
                <c:ptCount val="1"/>
                <c:pt idx="0">
                  <c:v>0.03</c:v>
                </c:pt>
              </c:numLit>
            </c:minus>
            <c:spPr>
              <a:ln w="30089">
                <a:solidFill>
                  <a:srgbClr val="333333"/>
                </a:solidFill>
                <a:prstDash val="solid"/>
              </a:ln>
            </c:spPr>
          </c:errBars>
          <c:cat>
            <c:strRef>
              <c:f>Sheet1!$A$2:$A$6</c:f>
              <c:strCache>
                <c:ptCount val="5"/>
                <c:pt idx="0">
                  <c:v>DTG-Conception</c:v>
                </c:pt>
                <c:pt idx="1">
                  <c:v>Any non-DTG ART-Conception</c:v>
                </c:pt>
                <c:pt idx="2">
                  <c:v>EFV-Conception</c:v>
                </c:pt>
                <c:pt idx="3">
                  <c:v>DTG-Pregnancy</c:v>
                </c:pt>
                <c:pt idx="4">
                  <c:v>HIV-Neg</c:v>
                </c:pt>
              </c:strCache>
            </c:strRef>
          </c:cat>
          <c:val>
            <c:numRef>
              <c:f>Sheet1!$D$2:$D$6</c:f>
              <c:numCache>
                <c:formatCode>General</c:formatCode>
                <c:ptCount val="5"/>
                <c:pt idx="2">
                  <c:v>0.04</c:v>
                </c:pt>
              </c:numCache>
            </c:numRef>
          </c:val>
          <c:smooth val="0"/>
        </c:ser>
        <c:ser>
          <c:idx val="3"/>
          <c:order val="3"/>
          <c:tx>
            <c:strRef>
              <c:f>Sheet1!$E$1</c:f>
              <c:strCache>
                <c:ptCount val="1"/>
                <c:pt idx="0">
                  <c:v>Series 4</c:v>
                </c:pt>
              </c:strCache>
            </c:strRef>
          </c:tx>
          <c:spPr>
            <a:ln w="17552" cap="rnd">
              <a:solidFill>
                <a:schemeClr val="accent4"/>
              </a:solidFill>
              <a:round/>
            </a:ln>
            <a:effectLst/>
          </c:spPr>
          <c:marker>
            <c:symbol val="x"/>
            <c:size val="6"/>
            <c:spPr>
              <a:solidFill>
                <a:schemeClr val="bg1"/>
              </a:solidFill>
              <a:ln w="40119">
                <a:solidFill>
                  <a:schemeClr val="accent2">
                    <a:lumMod val="75000"/>
                  </a:schemeClr>
                </a:solidFill>
                <a:round/>
              </a:ln>
              <a:effectLst/>
            </c:spPr>
          </c:marker>
          <c:dPt>
            <c:idx val="0"/>
            <c:marker>
              <c:spPr>
                <a:solidFill>
                  <a:schemeClr val="accent6">
                    <a:lumMod val="40000"/>
                    <a:lumOff val="60000"/>
                  </a:schemeClr>
                </a:solidFill>
                <a:ln w="40119">
                  <a:solidFill>
                    <a:schemeClr val="accent2">
                      <a:lumMod val="75000"/>
                    </a:schemeClr>
                  </a:solidFill>
                  <a:round/>
                </a:ln>
                <a:effectLst/>
              </c:spPr>
            </c:marker>
            <c:bubble3D val="0"/>
          </c:dPt>
          <c:dLbls>
            <c:dLbl>
              <c:idx val="3"/>
              <c:layout/>
              <c:tx>
                <c:rich>
                  <a:bodyPr/>
                  <a:lstStyle/>
                  <a:p>
                    <a:r>
                      <a:rPr lang="en-US" b="1" dirty="0"/>
                      <a:t>0.03</a:t>
                    </a:r>
                    <a:endParaRPr lang="en-US" b="0" dirty="0"/>
                  </a:p>
                </c:rich>
              </c:tx>
              <c:dLblPos val="r"/>
              <c:showLegendKey val="0"/>
              <c:showVal val="1"/>
              <c:showCatName val="0"/>
              <c:showSerName val="0"/>
              <c:showPercent val="0"/>
              <c:showBubbleSize val="0"/>
            </c:dLbl>
            <c:spPr>
              <a:noFill/>
              <a:ln w="20059">
                <a:noFill/>
              </a:ln>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r"/>
            <c:showLegendKey val="0"/>
            <c:showVal val="1"/>
            <c:showCatName val="0"/>
            <c:showSerName val="0"/>
            <c:showPercent val="0"/>
            <c:showBubbleSize val="0"/>
            <c:showLeaderLines val="0"/>
          </c:dLbls>
          <c:errBars>
            <c:errDir val="y"/>
            <c:errBarType val="both"/>
            <c:errValType val="cust"/>
            <c:noEndCap val="0"/>
            <c:plus>
              <c:numLit>
                <c:formatCode>General</c:formatCode>
                <c:ptCount val="1"/>
                <c:pt idx="0">
                  <c:v>0.12</c:v>
                </c:pt>
              </c:numLit>
            </c:plus>
            <c:minus>
              <c:numLit>
                <c:formatCode>General</c:formatCode>
                <c:ptCount val="1"/>
                <c:pt idx="0">
                  <c:v>0.0</c:v>
                </c:pt>
              </c:numLit>
            </c:minus>
            <c:spPr>
              <a:ln w="30089">
                <a:solidFill>
                  <a:srgbClr val="333333"/>
                </a:solidFill>
                <a:prstDash val="solid"/>
              </a:ln>
            </c:spPr>
          </c:errBars>
          <c:cat>
            <c:strRef>
              <c:f>Sheet1!$A$2:$A$6</c:f>
              <c:strCache>
                <c:ptCount val="5"/>
                <c:pt idx="0">
                  <c:v>DTG-Conception</c:v>
                </c:pt>
                <c:pt idx="1">
                  <c:v>Any non-DTG ART-Conception</c:v>
                </c:pt>
                <c:pt idx="2">
                  <c:v>EFV-Conception</c:v>
                </c:pt>
                <c:pt idx="3">
                  <c:v>DTG-Pregnancy</c:v>
                </c:pt>
                <c:pt idx="4">
                  <c:v>HIV-Neg</c:v>
                </c:pt>
              </c:strCache>
            </c:strRef>
          </c:cat>
          <c:val>
            <c:numRef>
              <c:f>Sheet1!$E$2:$E$6</c:f>
              <c:numCache>
                <c:formatCode>General</c:formatCode>
                <c:ptCount val="5"/>
                <c:pt idx="3">
                  <c:v>0.03</c:v>
                </c:pt>
              </c:numCache>
            </c:numRef>
          </c:val>
          <c:smooth val="0"/>
        </c:ser>
        <c:ser>
          <c:idx val="4"/>
          <c:order val="4"/>
          <c:tx>
            <c:strRef>
              <c:f>Sheet1!$F$1</c:f>
              <c:strCache>
                <c:ptCount val="1"/>
                <c:pt idx="0">
                  <c:v>Series 5</c:v>
                </c:pt>
              </c:strCache>
            </c:strRef>
          </c:tx>
          <c:spPr>
            <a:ln w="20059"/>
          </c:spPr>
          <c:marker>
            <c:symbol val="square"/>
            <c:size val="6"/>
            <c:spPr>
              <a:noFill/>
              <a:ln w="30089">
                <a:solidFill>
                  <a:schemeClr val="accent4">
                    <a:lumMod val="75000"/>
                  </a:schemeClr>
                </a:solidFill>
              </a:ln>
            </c:spPr>
          </c:marker>
          <c:dLbls>
            <c:dLbl>
              <c:idx val="4"/>
              <c:layout/>
              <c:tx>
                <c:rich>
                  <a:bodyPr/>
                  <a:lstStyle/>
                  <a:p>
                    <a:r>
                      <a:rPr lang="en-US" sz="1200" b="1" i="0" smtClean="0">
                        <a:solidFill>
                          <a:srgbClr val="000000"/>
                        </a:solidFill>
                      </a:rPr>
                      <a:t>0.08</a:t>
                    </a:r>
                    <a:endParaRPr lang="en-US" b="0"/>
                  </a:p>
                </c:rich>
              </c:tx>
              <c:dLblPos val="r"/>
              <c:showLegendKey val="0"/>
              <c:showVal val="0"/>
              <c:showCatName val="0"/>
              <c:showSerName val="0"/>
              <c:showPercent val="0"/>
              <c:showBubbleSize val="0"/>
            </c:dLbl>
            <c:txPr>
              <a:bodyPr/>
              <a:lstStyle/>
              <a:p>
                <a:pPr>
                  <a:defRPr sz="1200" b="1" i="0">
                    <a:solidFill>
                      <a:srgbClr val="000000"/>
                    </a:solidFill>
                  </a:defRPr>
                </a:pPr>
                <a:endParaRPr lang="en-US"/>
              </a:p>
            </c:txPr>
            <c:dLblPos val="r"/>
            <c:showLegendKey val="0"/>
            <c:showVal val="1"/>
            <c:showCatName val="0"/>
            <c:showSerName val="0"/>
            <c:showPercent val="0"/>
            <c:showBubbleSize val="0"/>
            <c:showLeaderLines val="0"/>
          </c:dLbls>
          <c:errBars>
            <c:errDir val="y"/>
            <c:errBarType val="both"/>
            <c:errValType val="cust"/>
            <c:noEndCap val="0"/>
            <c:plus>
              <c:numLit>
                <c:formatCode>General</c:formatCode>
                <c:ptCount val="1"/>
                <c:pt idx="0">
                  <c:v>0.02</c:v>
                </c:pt>
              </c:numLit>
            </c:plus>
            <c:minus>
              <c:numLit>
                <c:formatCode>General</c:formatCode>
                <c:ptCount val="1"/>
                <c:pt idx="0">
                  <c:v>0.02</c:v>
                </c:pt>
              </c:numLit>
            </c:minus>
            <c:spPr>
              <a:ln w="30089">
                <a:solidFill>
                  <a:srgbClr val="333333"/>
                </a:solidFill>
                <a:prstDash val="solid"/>
              </a:ln>
            </c:spPr>
          </c:errBars>
          <c:cat>
            <c:strRef>
              <c:f>Sheet1!$A$2:$A$6</c:f>
              <c:strCache>
                <c:ptCount val="5"/>
                <c:pt idx="0">
                  <c:v>DTG-Conception</c:v>
                </c:pt>
                <c:pt idx="1">
                  <c:v>Any non-DTG ART-Conception</c:v>
                </c:pt>
                <c:pt idx="2">
                  <c:v>EFV-Conception</c:v>
                </c:pt>
                <c:pt idx="3">
                  <c:v>DTG-Pregnancy</c:v>
                </c:pt>
                <c:pt idx="4">
                  <c:v>HIV-Neg</c:v>
                </c:pt>
              </c:strCache>
            </c:strRef>
          </c:cat>
          <c:val>
            <c:numRef>
              <c:f>Sheet1!$F$2:$F$6</c:f>
              <c:numCache>
                <c:formatCode>General</c:formatCode>
                <c:ptCount val="5"/>
                <c:pt idx="4">
                  <c:v>0.08</c:v>
                </c:pt>
              </c:numCache>
            </c:numRef>
          </c:val>
          <c:smooth val="0"/>
        </c:ser>
        <c:dLbls>
          <c:showLegendKey val="0"/>
          <c:showVal val="0"/>
          <c:showCatName val="0"/>
          <c:showSerName val="0"/>
          <c:showPercent val="0"/>
          <c:showBubbleSize val="0"/>
        </c:dLbls>
        <c:marker val="1"/>
        <c:smooth val="0"/>
        <c:axId val="-2048808136"/>
        <c:axId val="-2110648184"/>
      </c:lineChart>
      <c:catAx>
        <c:axId val="-2048808136"/>
        <c:scaling>
          <c:orientation val="minMax"/>
        </c:scaling>
        <c:delete val="0"/>
        <c:axPos val="b"/>
        <c:majorGridlines>
          <c:spPr>
            <a:ln w="7522"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7522" cap="flat" cmpd="sng" algn="ctr">
            <a:solidFill>
              <a:schemeClr val="tx1">
                <a:lumMod val="15000"/>
                <a:lumOff val="85000"/>
              </a:schemeClr>
            </a:solidFill>
            <a:round/>
          </a:ln>
          <a:effectLst/>
        </c:spPr>
        <c:txPr>
          <a:bodyPr rot="-60000000" spcFirstLastPara="1" vertOverflow="ellipsis" vert="horz" wrap="square" anchor="ctr" anchorCtr="1"/>
          <a:lstStyle/>
          <a:p>
            <a:pPr>
              <a:defRPr sz="790" b="1" i="0" u="none" strike="noStrike" kern="1200" cap="all" spc="120" normalizeH="0" baseline="0">
                <a:solidFill>
                  <a:schemeClr val="tx1">
                    <a:lumMod val="65000"/>
                    <a:lumOff val="35000"/>
                  </a:schemeClr>
                </a:solidFill>
                <a:latin typeface="+mn-lt"/>
                <a:ea typeface="+mn-ea"/>
                <a:cs typeface="+mn-cs"/>
              </a:defRPr>
            </a:pPr>
            <a:endParaRPr lang="en-US"/>
          </a:p>
        </c:txPr>
        <c:crossAx val="-2110648184"/>
        <c:crosses val="autoZero"/>
        <c:auto val="1"/>
        <c:lblAlgn val="ctr"/>
        <c:lblOffset val="100"/>
        <c:noMultiLvlLbl val="0"/>
      </c:catAx>
      <c:valAx>
        <c:axId val="-2110648184"/>
        <c:scaling>
          <c:orientation val="minMax"/>
          <c:max val="1.0"/>
          <c:min val="0.0"/>
        </c:scaling>
        <c:delete val="0"/>
        <c:axPos val="l"/>
        <c:title>
          <c:tx>
            <c:rich>
              <a:bodyPr/>
              <a:lstStyle/>
              <a:p>
                <a:pPr>
                  <a:defRPr sz="1200" b="0" i="0" u="none" strike="noStrike" baseline="0">
                    <a:solidFill>
                      <a:srgbClr val="000000"/>
                    </a:solidFill>
                    <a:latin typeface="Calibri"/>
                    <a:ea typeface="Calibri"/>
                    <a:cs typeface="Calibri"/>
                  </a:defRPr>
                </a:pPr>
                <a:r>
                  <a:rPr lang="en-US" sz="1200" b="1" i="0" u="none" strike="noStrike" baseline="0">
                    <a:solidFill>
                      <a:srgbClr val="333333"/>
                    </a:solidFill>
                    <a:latin typeface="Calibri"/>
                    <a:ea typeface="Calibri"/>
                    <a:cs typeface="Calibri"/>
                  </a:rPr>
                  <a:t>Percentage with Neural Tube Defect</a:t>
                </a:r>
              </a:p>
            </c:rich>
          </c:tx>
          <c:layout>
            <c:manualLayout>
              <c:xMode val="edge"/>
              <c:yMode val="edge"/>
              <c:x val="0.00156251968503937"/>
              <c:y val="0.0430354253663497"/>
            </c:manualLayout>
          </c:layout>
          <c:overlay val="0"/>
          <c:spPr>
            <a:noFill/>
            <a:ln w="20059">
              <a:noFill/>
            </a:ln>
          </c:spPr>
        </c:title>
        <c:numFmt formatCode="General" sourceLinked="0"/>
        <c:majorTickMark val="none"/>
        <c:minorTickMark val="none"/>
        <c:tickLblPos val="nextTo"/>
        <c:spPr>
          <a:noFill/>
          <a:ln w="7522" cap="flat" cmpd="sng" algn="ctr">
            <a:solidFill>
              <a:schemeClr val="dk1">
                <a:lumMod val="15000"/>
                <a:lumOff val="85000"/>
              </a:schemeClr>
            </a:solidFill>
            <a:round/>
          </a:ln>
          <a:effectLst/>
        </c:spPr>
        <c:txPr>
          <a:bodyPr rot="-60000000" spcFirstLastPara="1" vertOverflow="ellipsis" vert="horz" wrap="square" anchor="ctr" anchorCtr="1"/>
          <a:lstStyle/>
          <a:p>
            <a:pPr>
              <a:defRPr sz="945" b="0" i="0" u="none" strike="noStrike" kern="1200" baseline="0">
                <a:solidFill>
                  <a:schemeClr val="tx1">
                    <a:lumMod val="65000"/>
                    <a:lumOff val="35000"/>
                  </a:schemeClr>
                </a:solidFill>
                <a:latin typeface="+mn-lt"/>
                <a:ea typeface="+mn-ea"/>
                <a:cs typeface="+mn-cs"/>
              </a:defRPr>
            </a:pPr>
            <a:endParaRPr lang="en-US"/>
          </a:p>
        </c:txPr>
        <c:crossAx val="-2048808136"/>
        <c:crosses val="autoZero"/>
        <c:crossBetween val="between"/>
        <c:majorUnit val="0.5"/>
      </c:valAx>
      <c:spPr>
        <a:solidFill>
          <a:schemeClr val="accent2">
            <a:lumMod val="20000"/>
            <a:lumOff val="80000"/>
            <a:alpha val="25000"/>
          </a:schemeClr>
        </a:solidFill>
        <a:ln>
          <a:solidFill>
            <a:schemeClr val="bg2">
              <a:lumMod val="75000"/>
            </a:schemeClr>
          </a:solidFill>
        </a:ln>
        <a:effectLst/>
      </c:spPr>
    </c:plotArea>
    <c:plotVisOnly val="1"/>
    <c:dispBlanksAs val="gap"/>
    <c:showDLblsOverMax val="0"/>
  </c:chart>
  <c:spPr>
    <a:solidFill>
      <a:schemeClr val="bg1"/>
    </a:solid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dLbls>
            <c:dLbl>
              <c:idx val="0"/>
              <c:layout>
                <c:manualLayout>
                  <c:x val="0.0"/>
                  <c:y val="-0.264646599736654"/>
                </c:manualLayout>
              </c:layout>
              <c:dLblPos val="ctr"/>
              <c:showLegendKey val="0"/>
              <c:showVal val="1"/>
              <c:showCatName val="0"/>
              <c:showSerName val="0"/>
              <c:showPercent val="0"/>
              <c:showBubbleSize val="0"/>
            </c:dLbl>
            <c:dLbl>
              <c:idx val="1"/>
              <c:layout>
                <c:manualLayout>
                  <c:x val="-2.79052343657913E-17"/>
                  <c:y val="-0.0812672819138278"/>
                </c:manualLayout>
              </c:layout>
              <c:dLblPos val="ctr"/>
              <c:showLegendKey val="0"/>
              <c:showVal val="1"/>
              <c:showCatName val="0"/>
              <c:showSerName val="0"/>
              <c:showPercent val="0"/>
              <c:showBubbleSize val="0"/>
            </c:dLbl>
            <c:dLbl>
              <c:idx val="2"/>
              <c:layout>
                <c:manualLayout>
                  <c:x val="-2.79052343657913E-17"/>
                  <c:y val="-0.0622386888720322"/>
                </c:manualLayout>
              </c:layout>
              <c:dLblPos val="ctr"/>
              <c:showLegendKey val="0"/>
              <c:showVal val="1"/>
              <c:showCatName val="0"/>
              <c:showSerName val="0"/>
              <c:showPercent val="0"/>
              <c:showBubbleSize val="0"/>
            </c:dLbl>
            <c:dLbl>
              <c:idx val="3"/>
              <c:layout>
                <c:manualLayout>
                  <c:x val="0.0"/>
                  <c:y val="-0.0458995093207692"/>
                </c:manualLayout>
              </c:layout>
              <c:dLblPos val="ctr"/>
              <c:showLegendKey val="0"/>
              <c:showVal val="1"/>
              <c:showCatName val="0"/>
              <c:showSerName val="0"/>
              <c:showPercent val="0"/>
              <c:showBubbleSize val="0"/>
            </c:dLbl>
            <c:dLbl>
              <c:idx val="4"/>
              <c:layout>
                <c:manualLayout>
                  <c:x val="-5.58104687315827E-17"/>
                  <c:y val="-0.0312515745130996"/>
                </c:manualLayout>
              </c:layout>
              <c:dLblPos val="ctr"/>
              <c:showLegendKey val="0"/>
              <c:showVal val="1"/>
              <c:showCatName val="0"/>
              <c:showSerName val="0"/>
              <c:showPercent val="0"/>
              <c:showBubbleSize val="0"/>
            </c:dLbl>
            <c:dLbl>
              <c:idx val="5"/>
              <c:layout>
                <c:manualLayout>
                  <c:x val="-0.00304424255230254"/>
                  <c:y val="-0.028432601087514"/>
                </c:manualLayout>
              </c:layout>
              <c:dLblPos val="ctr"/>
              <c:showLegendKey val="0"/>
              <c:showVal val="1"/>
              <c:showCatName val="0"/>
              <c:showSerName val="0"/>
              <c:showPercent val="0"/>
              <c:showBubbleSize val="0"/>
            </c:dLbl>
            <c:dLbl>
              <c:idx val="6"/>
              <c:layout>
                <c:manualLayout>
                  <c:x val="0.0"/>
                  <c:y val="-0.0302536379524236"/>
                </c:manualLayout>
              </c:layout>
              <c:dLblPos val="ctr"/>
              <c:showLegendKey val="0"/>
              <c:showVal val="1"/>
              <c:showCatName val="0"/>
              <c:showSerName val="0"/>
              <c:showPercent val="0"/>
              <c:showBubbleSize val="0"/>
            </c:dLbl>
            <c:dLbl>
              <c:idx val="7"/>
              <c:layout>
                <c:manualLayout>
                  <c:x val="0.0"/>
                  <c:y val="-0.0284214561468643"/>
                </c:manualLayout>
              </c:layout>
              <c:dLblPos val="ctr"/>
              <c:showLegendKey val="0"/>
              <c:showVal val="1"/>
              <c:showCatName val="0"/>
              <c:showSerName val="0"/>
              <c:showPercent val="0"/>
              <c:showBubbleSize val="0"/>
            </c:dLbl>
            <c:dLbl>
              <c:idx val="8"/>
              <c:layout>
                <c:manualLayout>
                  <c:x val="-1.11620937463165E-16"/>
                  <c:y val="-0.0278574757127364"/>
                </c:manualLayout>
              </c:layout>
              <c:dLblPos val="ctr"/>
              <c:showLegendKey val="0"/>
              <c:showVal val="1"/>
              <c:showCatName val="0"/>
              <c:showSerName val="0"/>
              <c:showPercent val="0"/>
              <c:showBubbleSize val="0"/>
            </c:dLbl>
            <c:dLbl>
              <c:idx val="9"/>
              <c:layout>
                <c:manualLayout>
                  <c:x val="0.0"/>
                  <c:y val="-0.0296787447639096"/>
                </c:manualLayout>
              </c:layout>
              <c:dLblPos val="ctr"/>
              <c:showLegendKey val="0"/>
              <c:showVal val="1"/>
              <c:showCatName val="0"/>
              <c:showSerName val="0"/>
              <c:showPercent val="0"/>
              <c:showBubbleSize val="0"/>
            </c:dLbl>
            <c:dLbl>
              <c:idx val="10"/>
              <c:layout>
                <c:manualLayout>
                  <c:x val="0.0"/>
                  <c:y val="-0.0293968706399773"/>
                </c:manualLayout>
              </c:layout>
              <c:dLblPos val="ctr"/>
              <c:showLegendKey val="0"/>
              <c:showVal val="1"/>
              <c:showCatName val="0"/>
              <c:showSerName val="0"/>
              <c:showPercent val="0"/>
              <c:showBubbleSize val="0"/>
            </c:dLbl>
            <c:dLbl>
              <c:idx val="11"/>
              <c:layout>
                <c:manualLayout>
                  <c:x val="-0.00152212127615138"/>
                  <c:y val="-0.0307950963189886"/>
                </c:manualLayout>
              </c:layout>
              <c:dLblPos val="ctr"/>
              <c:showLegendKey val="0"/>
              <c:showVal val="1"/>
              <c:showCatName val="0"/>
              <c:showSerName val="0"/>
              <c:showPercent val="0"/>
              <c:showBubbleSize val="0"/>
            </c:dLbl>
            <c:dLbl>
              <c:idx val="12"/>
              <c:layout>
                <c:manualLayout>
                  <c:x val="-1.11620937463165E-16"/>
                  <c:y val="-0.0305132221950564"/>
                </c:manualLayout>
              </c:layout>
              <c:dLblPos val="ctr"/>
              <c:showLegendKey val="0"/>
              <c:showVal val="1"/>
              <c:showCatName val="0"/>
              <c:showSerName val="0"/>
              <c:showPercent val="0"/>
              <c:showBubbleSize val="0"/>
            </c:dLbl>
            <c:txPr>
              <a:bodyPr/>
              <a:lstStyle/>
              <a:p>
                <a:pPr>
                  <a:defRPr sz="1200" b="1">
                    <a:solidFill>
                      <a:srgbClr val="FF0000"/>
                    </a:solidFill>
                  </a:defRPr>
                </a:pPr>
                <a:endParaRPr lang="en-US"/>
              </a:p>
            </c:txPr>
            <c:dLblPos val="inEnd"/>
            <c:showLegendKey val="0"/>
            <c:showVal val="1"/>
            <c:showCatName val="0"/>
            <c:showSerName val="0"/>
            <c:showPercent val="0"/>
            <c:showBubbleSize val="0"/>
            <c:showLeaderLines val="0"/>
          </c:dLbls>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Sheet1!$B$2:$B$14</c:f>
              <c:numCache>
                <c:formatCode>General</c:formatCode>
                <c:ptCount val="13"/>
                <c:pt idx="0">
                  <c:v>1683.0</c:v>
                </c:pt>
                <c:pt idx="1">
                  <c:v>382.0</c:v>
                </c:pt>
                <c:pt idx="2">
                  <c:v>247.0</c:v>
                </c:pt>
                <c:pt idx="3">
                  <c:v>152.0</c:v>
                </c:pt>
                <c:pt idx="4">
                  <c:v>69.0</c:v>
                </c:pt>
                <c:pt idx="5">
                  <c:v>49.0</c:v>
                </c:pt>
                <c:pt idx="6">
                  <c:v>41.0</c:v>
                </c:pt>
                <c:pt idx="7">
                  <c:v>28.0</c:v>
                </c:pt>
                <c:pt idx="8">
                  <c:v>24.0</c:v>
                </c:pt>
                <c:pt idx="9">
                  <c:v>16.0</c:v>
                </c:pt>
                <c:pt idx="10">
                  <c:v>14.0</c:v>
                </c:pt>
                <c:pt idx="11">
                  <c:v>3.0</c:v>
                </c:pt>
                <c:pt idx="12">
                  <c:v>1.0</c:v>
                </c:pt>
              </c:numCache>
            </c:numRef>
          </c:val>
        </c:ser>
        <c:ser>
          <c:idx val="1"/>
          <c:order val="1"/>
          <c:tx>
            <c:strRef>
              <c:f>Sheet1!$C$1</c:f>
              <c:strCache>
                <c:ptCount val="1"/>
                <c:pt idx="0">
                  <c:v>Series 2</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Sheet1!$C$2:$C$14</c:f>
              <c:numCache>
                <c:formatCode>General</c:formatCode>
                <c:ptCount val="13"/>
              </c:numCache>
            </c:numRef>
          </c:val>
        </c:ser>
        <c:ser>
          <c:idx val="2"/>
          <c:order val="2"/>
          <c:tx>
            <c:strRef>
              <c:f>Sheet1!$D$1</c:f>
              <c:strCache>
                <c:ptCount val="1"/>
                <c:pt idx="0">
                  <c:v>Series 3</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Sheet1!$D$2:$D$14</c:f>
              <c:numCache>
                <c:formatCode>General</c:formatCode>
                <c:ptCount val="13"/>
              </c:numCache>
            </c:numRef>
          </c:val>
        </c:ser>
        <c:dLbls>
          <c:showLegendKey val="0"/>
          <c:showVal val="0"/>
          <c:showCatName val="0"/>
          <c:showSerName val="0"/>
          <c:showPercent val="0"/>
          <c:showBubbleSize val="0"/>
        </c:dLbls>
        <c:gapWidth val="150"/>
        <c:overlap val="100"/>
        <c:axId val="-2016649032"/>
        <c:axId val="-2016646024"/>
      </c:barChart>
      <c:catAx>
        <c:axId val="-2016649032"/>
        <c:scaling>
          <c:orientation val="minMax"/>
        </c:scaling>
        <c:delete val="0"/>
        <c:axPos val="b"/>
        <c:majorTickMark val="out"/>
        <c:minorTickMark val="none"/>
        <c:tickLblPos val="nextTo"/>
        <c:txPr>
          <a:bodyPr/>
          <a:lstStyle/>
          <a:p>
            <a:pPr>
              <a:defRPr sz="1200"/>
            </a:pPr>
            <a:endParaRPr lang="en-US"/>
          </a:p>
        </c:txPr>
        <c:crossAx val="-2016646024"/>
        <c:crosses val="autoZero"/>
        <c:auto val="1"/>
        <c:lblAlgn val="ctr"/>
        <c:lblOffset val="100"/>
        <c:noMultiLvlLbl val="0"/>
      </c:catAx>
      <c:valAx>
        <c:axId val="-2016646024"/>
        <c:scaling>
          <c:orientation val="minMax"/>
        </c:scaling>
        <c:delete val="0"/>
        <c:axPos val="l"/>
        <c:majorGridlines/>
        <c:title>
          <c:tx>
            <c:rich>
              <a:bodyPr rot="-5400000" vert="horz"/>
              <a:lstStyle/>
              <a:p>
                <a:pPr>
                  <a:defRPr sz="1200"/>
                </a:pPr>
                <a:r>
                  <a:rPr lang="en-US" sz="1200" dirty="0" smtClean="0"/>
                  <a:t>Number of DTG conception</a:t>
                </a:r>
                <a:r>
                  <a:rPr lang="en-US" sz="1200" baseline="0" dirty="0" smtClean="0"/>
                  <a:t> exposures</a:t>
                </a:r>
                <a:endParaRPr lang="en-US" sz="1200" dirty="0"/>
              </a:p>
            </c:rich>
          </c:tx>
          <c:layout>
            <c:manualLayout>
              <c:xMode val="edge"/>
              <c:yMode val="edge"/>
              <c:x val="0.0190394477522265"/>
              <c:y val="0.0206413588283138"/>
            </c:manualLayout>
          </c:layout>
          <c:overlay val="0"/>
        </c:title>
        <c:numFmt formatCode="General" sourceLinked="1"/>
        <c:majorTickMark val="out"/>
        <c:minorTickMark val="none"/>
        <c:tickLblPos val="nextTo"/>
        <c:txPr>
          <a:bodyPr/>
          <a:lstStyle/>
          <a:p>
            <a:pPr>
              <a:defRPr sz="1200"/>
            </a:pPr>
            <a:endParaRPr lang="en-US"/>
          </a:p>
        </c:txPr>
        <c:crossAx val="-2016649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Series 1</c:v>
                </c:pt>
              </c:strCache>
            </c:strRef>
          </c:tx>
          <c:invertIfNegative val="0"/>
          <c:dLbls>
            <c:dLbl>
              <c:idx val="0"/>
              <c:layout>
                <c:manualLayout>
                  <c:x val="0.0"/>
                  <c:y val="-0.264646599736654"/>
                </c:manualLayout>
              </c:layout>
              <c:dLblPos val="ctr"/>
              <c:showLegendKey val="0"/>
              <c:showVal val="1"/>
              <c:showCatName val="0"/>
              <c:showSerName val="0"/>
              <c:showPercent val="0"/>
              <c:showBubbleSize val="0"/>
            </c:dLbl>
            <c:dLbl>
              <c:idx val="1"/>
              <c:layout>
                <c:manualLayout>
                  <c:x val="-2.79052343657913E-17"/>
                  <c:y val="-0.0812672819138278"/>
                </c:manualLayout>
              </c:layout>
              <c:dLblPos val="ctr"/>
              <c:showLegendKey val="0"/>
              <c:showVal val="1"/>
              <c:showCatName val="0"/>
              <c:showSerName val="0"/>
              <c:showPercent val="0"/>
              <c:showBubbleSize val="0"/>
            </c:dLbl>
            <c:dLbl>
              <c:idx val="2"/>
              <c:layout>
                <c:manualLayout>
                  <c:x val="-2.79052343657913E-17"/>
                  <c:y val="-0.0622386888720322"/>
                </c:manualLayout>
              </c:layout>
              <c:dLblPos val="ctr"/>
              <c:showLegendKey val="0"/>
              <c:showVal val="1"/>
              <c:showCatName val="0"/>
              <c:showSerName val="0"/>
              <c:showPercent val="0"/>
              <c:showBubbleSize val="0"/>
            </c:dLbl>
            <c:dLbl>
              <c:idx val="3"/>
              <c:layout>
                <c:manualLayout>
                  <c:x val="0.0"/>
                  <c:y val="-0.0458995093207692"/>
                </c:manualLayout>
              </c:layout>
              <c:dLblPos val="ctr"/>
              <c:showLegendKey val="0"/>
              <c:showVal val="1"/>
              <c:showCatName val="0"/>
              <c:showSerName val="0"/>
              <c:showPercent val="0"/>
              <c:showBubbleSize val="0"/>
            </c:dLbl>
            <c:dLbl>
              <c:idx val="4"/>
              <c:layout>
                <c:manualLayout>
                  <c:x val="-5.58104687315827E-17"/>
                  <c:y val="-0.0312515745130996"/>
                </c:manualLayout>
              </c:layout>
              <c:dLblPos val="ctr"/>
              <c:showLegendKey val="0"/>
              <c:showVal val="1"/>
              <c:showCatName val="0"/>
              <c:showSerName val="0"/>
              <c:showPercent val="0"/>
              <c:showBubbleSize val="0"/>
            </c:dLbl>
            <c:dLbl>
              <c:idx val="5"/>
              <c:layout>
                <c:manualLayout>
                  <c:x val="-0.00304424255230254"/>
                  <c:y val="-0.028432601087514"/>
                </c:manualLayout>
              </c:layout>
              <c:dLblPos val="ctr"/>
              <c:showLegendKey val="0"/>
              <c:showVal val="1"/>
              <c:showCatName val="0"/>
              <c:showSerName val="0"/>
              <c:showPercent val="0"/>
              <c:showBubbleSize val="0"/>
            </c:dLbl>
            <c:dLbl>
              <c:idx val="6"/>
              <c:layout>
                <c:manualLayout>
                  <c:x val="0.0"/>
                  <c:y val="-0.0302536379524236"/>
                </c:manualLayout>
              </c:layout>
              <c:dLblPos val="ctr"/>
              <c:showLegendKey val="0"/>
              <c:showVal val="1"/>
              <c:showCatName val="0"/>
              <c:showSerName val="0"/>
              <c:showPercent val="0"/>
              <c:showBubbleSize val="0"/>
            </c:dLbl>
            <c:dLbl>
              <c:idx val="7"/>
              <c:layout>
                <c:manualLayout>
                  <c:x val="0.0"/>
                  <c:y val="-0.0284214561468643"/>
                </c:manualLayout>
              </c:layout>
              <c:dLblPos val="ctr"/>
              <c:showLegendKey val="0"/>
              <c:showVal val="1"/>
              <c:showCatName val="0"/>
              <c:showSerName val="0"/>
              <c:showPercent val="0"/>
              <c:showBubbleSize val="0"/>
            </c:dLbl>
            <c:dLbl>
              <c:idx val="8"/>
              <c:layout>
                <c:manualLayout>
                  <c:x val="-1.11620937463165E-16"/>
                  <c:y val="-0.0278574757127364"/>
                </c:manualLayout>
              </c:layout>
              <c:dLblPos val="ctr"/>
              <c:showLegendKey val="0"/>
              <c:showVal val="1"/>
              <c:showCatName val="0"/>
              <c:showSerName val="0"/>
              <c:showPercent val="0"/>
              <c:showBubbleSize val="0"/>
            </c:dLbl>
            <c:dLbl>
              <c:idx val="9"/>
              <c:layout>
                <c:manualLayout>
                  <c:x val="0.0"/>
                  <c:y val="-0.0296787447639096"/>
                </c:manualLayout>
              </c:layout>
              <c:dLblPos val="ctr"/>
              <c:showLegendKey val="0"/>
              <c:showVal val="1"/>
              <c:showCatName val="0"/>
              <c:showSerName val="0"/>
              <c:showPercent val="0"/>
              <c:showBubbleSize val="0"/>
            </c:dLbl>
            <c:dLbl>
              <c:idx val="10"/>
              <c:layout>
                <c:manualLayout>
                  <c:x val="0.0"/>
                  <c:y val="-0.0293968706399773"/>
                </c:manualLayout>
              </c:layout>
              <c:dLblPos val="ctr"/>
              <c:showLegendKey val="0"/>
              <c:showVal val="1"/>
              <c:showCatName val="0"/>
              <c:showSerName val="0"/>
              <c:showPercent val="0"/>
              <c:showBubbleSize val="0"/>
            </c:dLbl>
            <c:dLbl>
              <c:idx val="11"/>
              <c:layout>
                <c:manualLayout>
                  <c:x val="-0.00152212127615138"/>
                  <c:y val="-0.0307950963189886"/>
                </c:manualLayout>
              </c:layout>
              <c:dLblPos val="ctr"/>
              <c:showLegendKey val="0"/>
              <c:showVal val="1"/>
              <c:showCatName val="0"/>
              <c:showSerName val="0"/>
              <c:showPercent val="0"/>
              <c:showBubbleSize val="0"/>
            </c:dLbl>
            <c:dLbl>
              <c:idx val="12"/>
              <c:layout>
                <c:manualLayout>
                  <c:x val="-1.11620937463165E-16"/>
                  <c:y val="-0.0305132221950564"/>
                </c:manualLayout>
              </c:layout>
              <c:dLblPos val="ctr"/>
              <c:showLegendKey val="0"/>
              <c:showVal val="1"/>
              <c:showCatName val="0"/>
              <c:showSerName val="0"/>
              <c:showPercent val="0"/>
              <c:showBubbleSize val="0"/>
            </c:dLbl>
            <c:txPr>
              <a:bodyPr/>
              <a:lstStyle/>
              <a:p>
                <a:pPr>
                  <a:defRPr sz="1200" b="1">
                    <a:solidFill>
                      <a:srgbClr val="FF0000"/>
                    </a:solidFill>
                  </a:defRPr>
                </a:pPr>
                <a:endParaRPr lang="en-US"/>
              </a:p>
            </c:txPr>
            <c:dLblPos val="inEnd"/>
            <c:showLegendKey val="0"/>
            <c:showVal val="1"/>
            <c:showCatName val="0"/>
            <c:showSerName val="0"/>
            <c:showPercent val="0"/>
            <c:showBubbleSize val="0"/>
            <c:showLeaderLines val="0"/>
          </c:dLbls>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Sheet1!$B$2:$B$14</c:f>
              <c:numCache>
                <c:formatCode>General</c:formatCode>
                <c:ptCount val="13"/>
                <c:pt idx="0">
                  <c:v>1683.0</c:v>
                </c:pt>
                <c:pt idx="1">
                  <c:v>382.0</c:v>
                </c:pt>
                <c:pt idx="2">
                  <c:v>247.0</c:v>
                </c:pt>
                <c:pt idx="3">
                  <c:v>152.0</c:v>
                </c:pt>
                <c:pt idx="4">
                  <c:v>69.0</c:v>
                </c:pt>
                <c:pt idx="5">
                  <c:v>49.0</c:v>
                </c:pt>
                <c:pt idx="6">
                  <c:v>41.0</c:v>
                </c:pt>
                <c:pt idx="7">
                  <c:v>28.0</c:v>
                </c:pt>
                <c:pt idx="8">
                  <c:v>24.0</c:v>
                </c:pt>
                <c:pt idx="9">
                  <c:v>16.0</c:v>
                </c:pt>
                <c:pt idx="10">
                  <c:v>14.0</c:v>
                </c:pt>
                <c:pt idx="11">
                  <c:v>3.0</c:v>
                </c:pt>
                <c:pt idx="12">
                  <c:v>1.0</c:v>
                </c:pt>
              </c:numCache>
            </c:numRef>
          </c:val>
        </c:ser>
        <c:ser>
          <c:idx val="1"/>
          <c:order val="1"/>
          <c:tx>
            <c:strRef>
              <c:f>Sheet1!$C$1</c:f>
              <c:strCache>
                <c:ptCount val="1"/>
                <c:pt idx="0">
                  <c:v>Series 2</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Sheet1!$C$2:$C$14</c:f>
              <c:numCache>
                <c:formatCode>General</c:formatCode>
                <c:ptCount val="13"/>
              </c:numCache>
            </c:numRef>
          </c:val>
        </c:ser>
        <c:ser>
          <c:idx val="2"/>
          <c:order val="2"/>
          <c:tx>
            <c:strRef>
              <c:f>Sheet1!$D$1</c:f>
              <c:strCache>
                <c:ptCount val="1"/>
                <c:pt idx="0">
                  <c:v>Series 3</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Sheet1!$D$2:$D$14</c:f>
              <c:numCache>
                <c:formatCode>General</c:formatCode>
                <c:ptCount val="13"/>
              </c:numCache>
            </c:numRef>
          </c:val>
        </c:ser>
        <c:dLbls>
          <c:showLegendKey val="0"/>
          <c:showVal val="0"/>
          <c:showCatName val="0"/>
          <c:showSerName val="0"/>
          <c:showPercent val="0"/>
          <c:showBubbleSize val="0"/>
        </c:dLbls>
        <c:gapWidth val="150"/>
        <c:overlap val="100"/>
        <c:axId val="-2118856344"/>
        <c:axId val="-2018601864"/>
      </c:barChart>
      <c:catAx>
        <c:axId val="-2118856344"/>
        <c:scaling>
          <c:orientation val="minMax"/>
        </c:scaling>
        <c:delete val="0"/>
        <c:axPos val="b"/>
        <c:majorTickMark val="out"/>
        <c:minorTickMark val="none"/>
        <c:tickLblPos val="nextTo"/>
        <c:txPr>
          <a:bodyPr/>
          <a:lstStyle/>
          <a:p>
            <a:pPr>
              <a:defRPr sz="1200"/>
            </a:pPr>
            <a:endParaRPr lang="en-US"/>
          </a:p>
        </c:txPr>
        <c:crossAx val="-2018601864"/>
        <c:crosses val="autoZero"/>
        <c:auto val="1"/>
        <c:lblAlgn val="ctr"/>
        <c:lblOffset val="100"/>
        <c:noMultiLvlLbl val="0"/>
      </c:catAx>
      <c:valAx>
        <c:axId val="-2018601864"/>
        <c:scaling>
          <c:orientation val="minMax"/>
        </c:scaling>
        <c:delete val="0"/>
        <c:axPos val="l"/>
        <c:majorGridlines/>
        <c:title>
          <c:tx>
            <c:rich>
              <a:bodyPr rot="-5400000" vert="horz"/>
              <a:lstStyle/>
              <a:p>
                <a:pPr>
                  <a:defRPr sz="1200"/>
                </a:pPr>
                <a:r>
                  <a:rPr lang="en-US" sz="1200" dirty="0" smtClean="0"/>
                  <a:t>Number of DTG conception</a:t>
                </a:r>
                <a:r>
                  <a:rPr lang="en-US" sz="1200" baseline="0" dirty="0" smtClean="0"/>
                  <a:t> exposures</a:t>
                </a:r>
                <a:endParaRPr lang="en-US" sz="1200" dirty="0"/>
              </a:p>
            </c:rich>
          </c:tx>
          <c:layout>
            <c:manualLayout>
              <c:xMode val="edge"/>
              <c:yMode val="edge"/>
              <c:x val="0.0190394477522265"/>
              <c:y val="0.0206413588283138"/>
            </c:manualLayout>
          </c:layout>
          <c:overlay val="0"/>
        </c:title>
        <c:numFmt formatCode="General" sourceLinked="1"/>
        <c:majorTickMark val="out"/>
        <c:minorTickMark val="none"/>
        <c:tickLblPos val="nextTo"/>
        <c:txPr>
          <a:bodyPr/>
          <a:lstStyle/>
          <a:p>
            <a:pPr>
              <a:defRPr sz="1200"/>
            </a:pPr>
            <a:endParaRPr lang="en-US"/>
          </a:p>
        </c:txPr>
        <c:crossAx val="-2118856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Series 1</c:v>
                </c:pt>
              </c:strCache>
            </c:strRef>
          </c:tx>
          <c:invertIfNegative val="0"/>
          <c:dLbls>
            <c:dLbl>
              <c:idx val="0"/>
              <c:layout>
                <c:manualLayout>
                  <c:x val="0.0"/>
                  <c:y val="-0.264646599736654"/>
                </c:manualLayout>
              </c:layout>
              <c:dLblPos val="ctr"/>
              <c:showLegendKey val="0"/>
              <c:showVal val="1"/>
              <c:showCatName val="0"/>
              <c:showSerName val="0"/>
              <c:showPercent val="0"/>
              <c:showBubbleSize val="0"/>
            </c:dLbl>
            <c:dLbl>
              <c:idx val="1"/>
              <c:layout>
                <c:manualLayout>
                  <c:x val="-2.79052343657913E-17"/>
                  <c:y val="-0.0812672819138278"/>
                </c:manualLayout>
              </c:layout>
              <c:dLblPos val="ctr"/>
              <c:showLegendKey val="0"/>
              <c:showVal val="1"/>
              <c:showCatName val="0"/>
              <c:showSerName val="0"/>
              <c:showPercent val="0"/>
              <c:showBubbleSize val="0"/>
            </c:dLbl>
            <c:dLbl>
              <c:idx val="2"/>
              <c:layout>
                <c:manualLayout>
                  <c:x val="-2.79052343657913E-17"/>
                  <c:y val="-0.0622386888720322"/>
                </c:manualLayout>
              </c:layout>
              <c:dLblPos val="ctr"/>
              <c:showLegendKey val="0"/>
              <c:showVal val="1"/>
              <c:showCatName val="0"/>
              <c:showSerName val="0"/>
              <c:showPercent val="0"/>
              <c:showBubbleSize val="0"/>
            </c:dLbl>
            <c:dLbl>
              <c:idx val="3"/>
              <c:layout>
                <c:manualLayout>
                  <c:x val="0.0"/>
                  <c:y val="-0.0458995093207692"/>
                </c:manualLayout>
              </c:layout>
              <c:dLblPos val="ctr"/>
              <c:showLegendKey val="0"/>
              <c:showVal val="1"/>
              <c:showCatName val="0"/>
              <c:showSerName val="0"/>
              <c:showPercent val="0"/>
              <c:showBubbleSize val="0"/>
            </c:dLbl>
            <c:dLbl>
              <c:idx val="4"/>
              <c:layout>
                <c:manualLayout>
                  <c:x val="-5.58104687315827E-17"/>
                  <c:y val="-0.0312515745130996"/>
                </c:manualLayout>
              </c:layout>
              <c:dLblPos val="ctr"/>
              <c:showLegendKey val="0"/>
              <c:showVal val="1"/>
              <c:showCatName val="0"/>
              <c:showSerName val="0"/>
              <c:showPercent val="0"/>
              <c:showBubbleSize val="0"/>
            </c:dLbl>
            <c:dLbl>
              <c:idx val="5"/>
              <c:layout>
                <c:manualLayout>
                  <c:x val="-0.00304424255230254"/>
                  <c:y val="-0.028432601087514"/>
                </c:manualLayout>
              </c:layout>
              <c:dLblPos val="ctr"/>
              <c:showLegendKey val="0"/>
              <c:showVal val="1"/>
              <c:showCatName val="0"/>
              <c:showSerName val="0"/>
              <c:showPercent val="0"/>
              <c:showBubbleSize val="0"/>
            </c:dLbl>
            <c:dLbl>
              <c:idx val="6"/>
              <c:layout>
                <c:manualLayout>
                  <c:x val="0.0"/>
                  <c:y val="-0.0302536379524236"/>
                </c:manualLayout>
              </c:layout>
              <c:dLblPos val="ctr"/>
              <c:showLegendKey val="0"/>
              <c:showVal val="1"/>
              <c:showCatName val="0"/>
              <c:showSerName val="0"/>
              <c:showPercent val="0"/>
              <c:showBubbleSize val="0"/>
            </c:dLbl>
            <c:dLbl>
              <c:idx val="7"/>
              <c:layout>
                <c:manualLayout>
                  <c:x val="0.0"/>
                  <c:y val="-0.0284214561468643"/>
                </c:manualLayout>
              </c:layout>
              <c:dLblPos val="ctr"/>
              <c:showLegendKey val="0"/>
              <c:showVal val="1"/>
              <c:showCatName val="0"/>
              <c:showSerName val="0"/>
              <c:showPercent val="0"/>
              <c:showBubbleSize val="0"/>
            </c:dLbl>
            <c:dLbl>
              <c:idx val="8"/>
              <c:layout>
                <c:manualLayout>
                  <c:x val="-1.11620937463165E-16"/>
                  <c:y val="-0.0278574757127364"/>
                </c:manualLayout>
              </c:layout>
              <c:dLblPos val="ctr"/>
              <c:showLegendKey val="0"/>
              <c:showVal val="1"/>
              <c:showCatName val="0"/>
              <c:showSerName val="0"/>
              <c:showPercent val="0"/>
              <c:showBubbleSize val="0"/>
            </c:dLbl>
            <c:dLbl>
              <c:idx val="9"/>
              <c:layout>
                <c:manualLayout>
                  <c:x val="0.0"/>
                  <c:y val="-0.0296787447639096"/>
                </c:manualLayout>
              </c:layout>
              <c:dLblPos val="ctr"/>
              <c:showLegendKey val="0"/>
              <c:showVal val="1"/>
              <c:showCatName val="0"/>
              <c:showSerName val="0"/>
              <c:showPercent val="0"/>
              <c:showBubbleSize val="0"/>
            </c:dLbl>
            <c:dLbl>
              <c:idx val="10"/>
              <c:layout>
                <c:manualLayout>
                  <c:x val="0.0"/>
                  <c:y val="-0.0293968706399773"/>
                </c:manualLayout>
              </c:layout>
              <c:dLblPos val="ctr"/>
              <c:showLegendKey val="0"/>
              <c:showVal val="1"/>
              <c:showCatName val="0"/>
              <c:showSerName val="0"/>
              <c:showPercent val="0"/>
              <c:showBubbleSize val="0"/>
            </c:dLbl>
            <c:dLbl>
              <c:idx val="11"/>
              <c:layout>
                <c:manualLayout>
                  <c:x val="-0.00152212127615138"/>
                  <c:y val="-0.0307950963189886"/>
                </c:manualLayout>
              </c:layout>
              <c:dLblPos val="ctr"/>
              <c:showLegendKey val="0"/>
              <c:showVal val="1"/>
              <c:showCatName val="0"/>
              <c:showSerName val="0"/>
              <c:showPercent val="0"/>
              <c:showBubbleSize val="0"/>
            </c:dLbl>
            <c:dLbl>
              <c:idx val="12"/>
              <c:layout>
                <c:manualLayout>
                  <c:x val="-1.11620937463165E-16"/>
                  <c:y val="-0.0305132221950564"/>
                </c:manualLayout>
              </c:layout>
              <c:dLblPos val="ctr"/>
              <c:showLegendKey val="0"/>
              <c:showVal val="1"/>
              <c:showCatName val="0"/>
              <c:showSerName val="0"/>
              <c:showPercent val="0"/>
              <c:showBubbleSize val="0"/>
            </c:dLbl>
            <c:txPr>
              <a:bodyPr/>
              <a:lstStyle/>
              <a:p>
                <a:pPr>
                  <a:defRPr sz="1200" b="1">
                    <a:solidFill>
                      <a:srgbClr val="FF0000"/>
                    </a:solidFill>
                  </a:defRPr>
                </a:pPr>
                <a:endParaRPr lang="en-US"/>
              </a:p>
            </c:txPr>
            <c:dLblPos val="inEnd"/>
            <c:showLegendKey val="0"/>
            <c:showVal val="1"/>
            <c:showCatName val="0"/>
            <c:showSerName val="0"/>
            <c:showPercent val="0"/>
            <c:showBubbleSize val="0"/>
            <c:showLeaderLines val="0"/>
          </c:dLbls>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Sheet1!$B$2:$B$14</c:f>
              <c:numCache>
                <c:formatCode>General</c:formatCode>
                <c:ptCount val="13"/>
                <c:pt idx="0">
                  <c:v>1683.0</c:v>
                </c:pt>
                <c:pt idx="1">
                  <c:v>382.0</c:v>
                </c:pt>
                <c:pt idx="2">
                  <c:v>247.0</c:v>
                </c:pt>
                <c:pt idx="3">
                  <c:v>152.0</c:v>
                </c:pt>
                <c:pt idx="4">
                  <c:v>69.0</c:v>
                </c:pt>
                <c:pt idx="5">
                  <c:v>49.0</c:v>
                </c:pt>
                <c:pt idx="6">
                  <c:v>41.0</c:v>
                </c:pt>
                <c:pt idx="7">
                  <c:v>28.0</c:v>
                </c:pt>
                <c:pt idx="8">
                  <c:v>24.0</c:v>
                </c:pt>
                <c:pt idx="9">
                  <c:v>16.0</c:v>
                </c:pt>
                <c:pt idx="10">
                  <c:v>14.0</c:v>
                </c:pt>
                <c:pt idx="11">
                  <c:v>3.0</c:v>
                </c:pt>
                <c:pt idx="12">
                  <c:v>1.0</c:v>
                </c:pt>
              </c:numCache>
            </c:numRef>
          </c:val>
        </c:ser>
        <c:ser>
          <c:idx val="1"/>
          <c:order val="1"/>
          <c:tx>
            <c:strRef>
              <c:f>Sheet1!$C$1</c:f>
              <c:strCache>
                <c:ptCount val="1"/>
                <c:pt idx="0">
                  <c:v>Series 2</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Sheet1!$C$2:$C$14</c:f>
              <c:numCache>
                <c:formatCode>General</c:formatCode>
                <c:ptCount val="13"/>
              </c:numCache>
            </c:numRef>
          </c:val>
        </c:ser>
        <c:ser>
          <c:idx val="2"/>
          <c:order val="2"/>
          <c:tx>
            <c:strRef>
              <c:f>Sheet1!$D$1</c:f>
              <c:strCache>
                <c:ptCount val="1"/>
                <c:pt idx="0">
                  <c:v>Series 3</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Sheet1!$D$2:$D$14</c:f>
              <c:numCache>
                <c:formatCode>General</c:formatCode>
                <c:ptCount val="13"/>
              </c:numCache>
            </c:numRef>
          </c:val>
        </c:ser>
        <c:dLbls>
          <c:showLegendKey val="0"/>
          <c:showVal val="0"/>
          <c:showCatName val="0"/>
          <c:showSerName val="0"/>
          <c:showPercent val="0"/>
          <c:showBubbleSize val="0"/>
        </c:dLbls>
        <c:gapWidth val="150"/>
        <c:overlap val="100"/>
        <c:axId val="-2064475592"/>
        <c:axId val="-2118941864"/>
      </c:barChart>
      <c:catAx>
        <c:axId val="-2064475592"/>
        <c:scaling>
          <c:orientation val="minMax"/>
        </c:scaling>
        <c:delete val="0"/>
        <c:axPos val="b"/>
        <c:majorTickMark val="out"/>
        <c:minorTickMark val="none"/>
        <c:tickLblPos val="nextTo"/>
        <c:txPr>
          <a:bodyPr/>
          <a:lstStyle/>
          <a:p>
            <a:pPr>
              <a:defRPr sz="1200"/>
            </a:pPr>
            <a:endParaRPr lang="en-US"/>
          </a:p>
        </c:txPr>
        <c:crossAx val="-2118941864"/>
        <c:crosses val="autoZero"/>
        <c:auto val="1"/>
        <c:lblAlgn val="ctr"/>
        <c:lblOffset val="100"/>
        <c:noMultiLvlLbl val="0"/>
      </c:catAx>
      <c:valAx>
        <c:axId val="-2118941864"/>
        <c:scaling>
          <c:orientation val="minMax"/>
        </c:scaling>
        <c:delete val="0"/>
        <c:axPos val="l"/>
        <c:majorGridlines/>
        <c:title>
          <c:tx>
            <c:rich>
              <a:bodyPr rot="-5400000" vert="horz"/>
              <a:lstStyle/>
              <a:p>
                <a:pPr>
                  <a:defRPr sz="1200"/>
                </a:pPr>
                <a:r>
                  <a:rPr lang="en-US" sz="1200" dirty="0" smtClean="0"/>
                  <a:t>Number of DTG conception</a:t>
                </a:r>
                <a:r>
                  <a:rPr lang="en-US" sz="1200" baseline="0" dirty="0" smtClean="0"/>
                  <a:t> exposures</a:t>
                </a:r>
                <a:endParaRPr lang="en-US" sz="1200" dirty="0"/>
              </a:p>
            </c:rich>
          </c:tx>
          <c:layout>
            <c:manualLayout>
              <c:xMode val="edge"/>
              <c:yMode val="edge"/>
              <c:x val="0.0190394477522265"/>
              <c:y val="0.0206413588283138"/>
            </c:manualLayout>
          </c:layout>
          <c:overlay val="0"/>
        </c:title>
        <c:numFmt formatCode="General" sourceLinked="1"/>
        <c:majorTickMark val="out"/>
        <c:minorTickMark val="none"/>
        <c:tickLblPos val="nextTo"/>
        <c:txPr>
          <a:bodyPr/>
          <a:lstStyle/>
          <a:p>
            <a:pPr>
              <a:defRPr sz="1200"/>
            </a:pPr>
            <a:endParaRPr lang="en-US"/>
          </a:p>
        </c:txPr>
        <c:crossAx val="-20644755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Series 1</c:v>
                </c:pt>
              </c:strCache>
            </c:strRef>
          </c:tx>
          <c:invertIfNegative val="0"/>
          <c:dLbls>
            <c:dLbl>
              <c:idx val="0"/>
              <c:layout>
                <c:manualLayout>
                  <c:x val="0.0"/>
                  <c:y val="-0.264646599736654"/>
                </c:manualLayout>
              </c:layout>
              <c:dLblPos val="ctr"/>
              <c:showLegendKey val="0"/>
              <c:showVal val="1"/>
              <c:showCatName val="0"/>
              <c:showSerName val="0"/>
              <c:showPercent val="0"/>
              <c:showBubbleSize val="0"/>
            </c:dLbl>
            <c:dLbl>
              <c:idx val="1"/>
              <c:layout>
                <c:manualLayout>
                  <c:x val="-2.79052343657913E-17"/>
                  <c:y val="-0.0812672819138278"/>
                </c:manualLayout>
              </c:layout>
              <c:dLblPos val="ctr"/>
              <c:showLegendKey val="0"/>
              <c:showVal val="1"/>
              <c:showCatName val="0"/>
              <c:showSerName val="0"/>
              <c:showPercent val="0"/>
              <c:showBubbleSize val="0"/>
            </c:dLbl>
            <c:dLbl>
              <c:idx val="2"/>
              <c:layout>
                <c:manualLayout>
                  <c:x val="-2.79052343657913E-17"/>
                  <c:y val="-0.0622386888720322"/>
                </c:manualLayout>
              </c:layout>
              <c:dLblPos val="ctr"/>
              <c:showLegendKey val="0"/>
              <c:showVal val="1"/>
              <c:showCatName val="0"/>
              <c:showSerName val="0"/>
              <c:showPercent val="0"/>
              <c:showBubbleSize val="0"/>
            </c:dLbl>
            <c:dLbl>
              <c:idx val="3"/>
              <c:layout>
                <c:manualLayout>
                  <c:x val="0.0"/>
                  <c:y val="-0.0458995093207692"/>
                </c:manualLayout>
              </c:layout>
              <c:dLblPos val="ctr"/>
              <c:showLegendKey val="0"/>
              <c:showVal val="1"/>
              <c:showCatName val="0"/>
              <c:showSerName val="0"/>
              <c:showPercent val="0"/>
              <c:showBubbleSize val="0"/>
            </c:dLbl>
            <c:dLbl>
              <c:idx val="4"/>
              <c:layout>
                <c:manualLayout>
                  <c:x val="-5.58104687315827E-17"/>
                  <c:y val="-0.0312515745130996"/>
                </c:manualLayout>
              </c:layout>
              <c:dLblPos val="ctr"/>
              <c:showLegendKey val="0"/>
              <c:showVal val="1"/>
              <c:showCatName val="0"/>
              <c:showSerName val="0"/>
              <c:showPercent val="0"/>
              <c:showBubbleSize val="0"/>
            </c:dLbl>
            <c:dLbl>
              <c:idx val="5"/>
              <c:layout>
                <c:manualLayout>
                  <c:x val="-0.00304424255230254"/>
                  <c:y val="-0.028432601087514"/>
                </c:manualLayout>
              </c:layout>
              <c:dLblPos val="ctr"/>
              <c:showLegendKey val="0"/>
              <c:showVal val="1"/>
              <c:showCatName val="0"/>
              <c:showSerName val="0"/>
              <c:showPercent val="0"/>
              <c:showBubbleSize val="0"/>
            </c:dLbl>
            <c:dLbl>
              <c:idx val="6"/>
              <c:layout>
                <c:manualLayout>
                  <c:x val="0.0"/>
                  <c:y val="-0.0302536379524236"/>
                </c:manualLayout>
              </c:layout>
              <c:dLblPos val="ctr"/>
              <c:showLegendKey val="0"/>
              <c:showVal val="1"/>
              <c:showCatName val="0"/>
              <c:showSerName val="0"/>
              <c:showPercent val="0"/>
              <c:showBubbleSize val="0"/>
            </c:dLbl>
            <c:dLbl>
              <c:idx val="7"/>
              <c:layout>
                <c:manualLayout>
                  <c:x val="0.0"/>
                  <c:y val="-0.0284214561468643"/>
                </c:manualLayout>
              </c:layout>
              <c:dLblPos val="ctr"/>
              <c:showLegendKey val="0"/>
              <c:showVal val="1"/>
              <c:showCatName val="0"/>
              <c:showSerName val="0"/>
              <c:showPercent val="0"/>
              <c:showBubbleSize val="0"/>
            </c:dLbl>
            <c:dLbl>
              <c:idx val="8"/>
              <c:layout>
                <c:manualLayout>
                  <c:x val="-1.11620937463165E-16"/>
                  <c:y val="-0.0278574757127364"/>
                </c:manualLayout>
              </c:layout>
              <c:dLblPos val="ctr"/>
              <c:showLegendKey val="0"/>
              <c:showVal val="1"/>
              <c:showCatName val="0"/>
              <c:showSerName val="0"/>
              <c:showPercent val="0"/>
              <c:showBubbleSize val="0"/>
            </c:dLbl>
            <c:dLbl>
              <c:idx val="9"/>
              <c:layout>
                <c:manualLayout>
                  <c:x val="0.0"/>
                  <c:y val="-0.0296787447639096"/>
                </c:manualLayout>
              </c:layout>
              <c:dLblPos val="ctr"/>
              <c:showLegendKey val="0"/>
              <c:showVal val="1"/>
              <c:showCatName val="0"/>
              <c:showSerName val="0"/>
              <c:showPercent val="0"/>
              <c:showBubbleSize val="0"/>
            </c:dLbl>
            <c:dLbl>
              <c:idx val="10"/>
              <c:layout>
                <c:manualLayout>
                  <c:x val="0.0"/>
                  <c:y val="-0.0293968706399773"/>
                </c:manualLayout>
              </c:layout>
              <c:dLblPos val="ctr"/>
              <c:showLegendKey val="0"/>
              <c:showVal val="1"/>
              <c:showCatName val="0"/>
              <c:showSerName val="0"/>
              <c:showPercent val="0"/>
              <c:showBubbleSize val="0"/>
            </c:dLbl>
            <c:dLbl>
              <c:idx val="11"/>
              <c:layout>
                <c:manualLayout>
                  <c:x val="-0.00152212127615138"/>
                  <c:y val="-0.0307950963189886"/>
                </c:manualLayout>
              </c:layout>
              <c:dLblPos val="ctr"/>
              <c:showLegendKey val="0"/>
              <c:showVal val="1"/>
              <c:showCatName val="0"/>
              <c:showSerName val="0"/>
              <c:showPercent val="0"/>
              <c:showBubbleSize val="0"/>
            </c:dLbl>
            <c:dLbl>
              <c:idx val="12"/>
              <c:layout>
                <c:manualLayout>
                  <c:x val="-1.11620937463165E-16"/>
                  <c:y val="-0.0305132221950564"/>
                </c:manualLayout>
              </c:layout>
              <c:dLblPos val="ctr"/>
              <c:showLegendKey val="0"/>
              <c:showVal val="1"/>
              <c:showCatName val="0"/>
              <c:showSerName val="0"/>
              <c:showPercent val="0"/>
              <c:showBubbleSize val="0"/>
            </c:dLbl>
            <c:txPr>
              <a:bodyPr/>
              <a:lstStyle/>
              <a:p>
                <a:pPr>
                  <a:defRPr sz="1200" b="1">
                    <a:solidFill>
                      <a:srgbClr val="FF0000"/>
                    </a:solidFill>
                  </a:defRPr>
                </a:pPr>
                <a:endParaRPr lang="en-US"/>
              </a:p>
            </c:txPr>
            <c:dLblPos val="inEnd"/>
            <c:showLegendKey val="0"/>
            <c:showVal val="1"/>
            <c:showCatName val="0"/>
            <c:showSerName val="0"/>
            <c:showPercent val="0"/>
            <c:showBubbleSize val="0"/>
            <c:showLeaderLines val="0"/>
          </c:dLbls>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Sheet1!$B$2:$B$14</c:f>
              <c:numCache>
                <c:formatCode>General</c:formatCode>
                <c:ptCount val="13"/>
                <c:pt idx="0">
                  <c:v>1683.0</c:v>
                </c:pt>
                <c:pt idx="1">
                  <c:v>382.0</c:v>
                </c:pt>
                <c:pt idx="2">
                  <c:v>247.0</c:v>
                </c:pt>
                <c:pt idx="3">
                  <c:v>152.0</c:v>
                </c:pt>
                <c:pt idx="4">
                  <c:v>69.0</c:v>
                </c:pt>
                <c:pt idx="5">
                  <c:v>49.0</c:v>
                </c:pt>
                <c:pt idx="6">
                  <c:v>41.0</c:v>
                </c:pt>
                <c:pt idx="7">
                  <c:v>28.0</c:v>
                </c:pt>
                <c:pt idx="8">
                  <c:v>24.0</c:v>
                </c:pt>
                <c:pt idx="9">
                  <c:v>16.0</c:v>
                </c:pt>
                <c:pt idx="10">
                  <c:v>14.0</c:v>
                </c:pt>
                <c:pt idx="11">
                  <c:v>3.0</c:v>
                </c:pt>
                <c:pt idx="12">
                  <c:v>1.0</c:v>
                </c:pt>
              </c:numCache>
            </c:numRef>
          </c:val>
        </c:ser>
        <c:ser>
          <c:idx val="1"/>
          <c:order val="1"/>
          <c:tx>
            <c:strRef>
              <c:f>Sheet1!$C$1</c:f>
              <c:strCache>
                <c:ptCount val="1"/>
                <c:pt idx="0">
                  <c:v>Series 2</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Sheet1!$C$2:$C$14</c:f>
              <c:numCache>
                <c:formatCode>General</c:formatCode>
                <c:ptCount val="13"/>
              </c:numCache>
            </c:numRef>
          </c:val>
        </c:ser>
        <c:ser>
          <c:idx val="2"/>
          <c:order val="2"/>
          <c:tx>
            <c:strRef>
              <c:f>Sheet1!$D$1</c:f>
              <c:strCache>
                <c:ptCount val="1"/>
                <c:pt idx="0">
                  <c:v>Series 3</c:v>
                </c:pt>
              </c:strCache>
            </c:strRef>
          </c:tx>
          <c:invertIfNegative val="0"/>
          <c:cat>
            <c:strRef>
              <c:f>Sheet1!$A$2:$A$14</c:f>
              <c:strCache>
                <c:ptCount val="13"/>
                <c:pt idx="0">
                  <c:v>Tsepamo</c:v>
                </c:pt>
                <c:pt idx="1">
                  <c:v>Brazil (IAS 2019)</c:v>
                </c:pt>
                <c:pt idx="2">
                  <c:v>APR (IAS 2019)</c:v>
                </c:pt>
                <c:pt idx="3">
                  <c:v>Botswana MOH-CDC (IAS 2019)</c:v>
                </c:pt>
                <c:pt idx="4">
                  <c:v>Canada (BJOG 2019)</c:v>
                </c:pt>
                <c:pt idx="5">
                  <c:v>France (JAIDS 2019)</c:v>
                </c:pt>
                <c:pt idx="6">
                  <c:v>France (Sibiude CROI 2019)</c:v>
                </c:pt>
                <c:pt idx="7">
                  <c:v>USA (Grayhack AIDS 2018)</c:v>
                </c:pt>
                <c:pt idx="8">
                  <c:v>E. Europe (Kowalska Glasgow 2018)</c:v>
                </c:pt>
                <c:pt idx="9">
                  <c:v>Advance, S. Africa (CROI 2019)</c:v>
                </c:pt>
                <c:pt idx="10">
                  <c:v>Sweden (Euro J ID 2018)</c:v>
                </c:pt>
                <c:pt idx="11">
                  <c:v>Germany (Glasgow 2018)</c:v>
                </c:pt>
                <c:pt idx="12">
                  <c:v>ARIA multicountry (Lancet HIV 2017)</c:v>
                </c:pt>
              </c:strCache>
            </c:strRef>
          </c:cat>
          <c:val>
            <c:numRef>
              <c:f>Sheet1!$D$2:$D$14</c:f>
              <c:numCache>
                <c:formatCode>General</c:formatCode>
                <c:ptCount val="13"/>
              </c:numCache>
            </c:numRef>
          </c:val>
        </c:ser>
        <c:dLbls>
          <c:showLegendKey val="0"/>
          <c:showVal val="0"/>
          <c:showCatName val="0"/>
          <c:showSerName val="0"/>
          <c:showPercent val="0"/>
          <c:showBubbleSize val="0"/>
        </c:dLbls>
        <c:gapWidth val="150"/>
        <c:overlap val="100"/>
        <c:axId val="-2014482456"/>
        <c:axId val="-2014479448"/>
      </c:barChart>
      <c:catAx>
        <c:axId val="-2014482456"/>
        <c:scaling>
          <c:orientation val="minMax"/>
        </c:scaling>
        <c:delete val="0"/>
        <c:axPos val="b"/>
        <c:majorTickMark val="out"/>
        <c:minorTickMark val="none"/>
        <c:tickLblPos val="nextTo"/>
        <c:txPr>
          <a:bodyPr/>
          <a:lstStyle/>
          <a:p>
            <a:pPr>
              <a:defRPr sz="1200"/>
            </a:pPr>
            <a:endParaRPr lang="en-US"/>
          </a:p>
        </c:txPr>
        <c:crossAx val="-2014479448"/>
        <c:crosses val="autoZero"/>
        <c:auto val="1"/>
        <c:lblAlgn val="ctr"/>
        <c:lblOffset val="100"/>
        <c:noMultiLvlLbl val="0"/>
      </c:catAx>
      <c:valAx>
        <c:axId val="-2014479448"/>
        <c:scaling>
          <c:orientation val="minMax"/>
        </c:scaling>
        <c:delete val="0"/>
        <c:axPos val="l"/>
        <c:majorGridlines/>
        <c:title>
          <c:tx>
            <c:rich>
              <a:bodyPr rot="-5400000" vert="horz"/>
              <a:lstStyle/>
              <a:p>
                <a:pPr>
                  <a:defRPr sz="1200"/>
                </a:pPr>
                <a:r>
                  <a:rPr lang="en-US" sz="1200" dirty="0" smtClean="0"/>
                  <a:t>Number of DTG conception</a:t>
                </a:r>
                <a:r>
                  <a:rPr lang="en-US" sz="1200" baseline="0" dirty="0" smtClean="0"/>
                  <a:t> exposures</a:t>
                </a:r>
                <a:endParaRPr lang="en-US" sz="1200" dirty="0"/>
              </a:p>
            </c:rich>
          </c:tx>
          <c:layout>
            <c:manualLayout>
              <c:xMode val="edge"/>
              <c:yMode val="edge"/>
              <c:x val="0.0190394477522265"/>
              <c:y val="0.0206413588283138"/>
            </c:manualLayout>
          </c:layout>
          <c:overlay val="0"/>
        </c:title>
        <c:numFmt formatCode="General" sourceLinked="1"/>
        <c:majorTickMark val="out"/>
        <c:minorTickMark val="none"/>
        <c:tickLblPos val="nextTo"/>
        <c:txPr>
          <a:bodyPr/>
          <a:lstStyle/>
          <a:p>
            <a:pPr>
              <a:defRPr sz="1200"/>
            </a:pPr>
            <a:endParaRPr lang="en-US"/>
          </a:p>
        </c:txPr>
        <c:crossAx val="-20144824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0.07308</cdr:x>
      <cdr:y>0.00519</cdr:y>
    </cdr:from>
    <cdr:to>
      <cdr:x>0.1241</cdr:x>
      <cdr:y>0.32874</cdr:y>
    </cdr:to>
    <cdr:grpSp>
      <cdr:nvGrpSpPr>
        <cdr:cNvPr id="6" name="Group 5"/>
        <cdr:cNvGrpSpPr/>
      </cdr:nvGrpSpPr>
      <cdr:grpSpPr>
        <a:xfrm xmlns:a="http://schemas.openxmlformats.org/drawingml/2006/main">
          <a:off x="463826" y="26506"/>
          <a:ext cx="323815" cy="1652405"/>
          <a:chOff x="618537" y="33708"/>
          <a:chExt cx="431799" cy="2100204"/>
        </a:xfrm>
      </cdr:grpSpPr>
      <cdr:sp macro="" textlink="">
        <cdr:nvSpPr>
          <cdr:cNvPr id="2" name="TextBox 1"/>
          <cdr:cNvSpPr txBox="1"/>
        </cdr:nvSpPr>
        <cdr:spPr>
          <a:xfrm xmlns:a="http://schemas.openxmlformats.org/drawingml/2006/main">
            <a:off x="627003" y="33708"/>
            <a:ext cx="423333" cy="389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2">
                    <a:lumMod val="25000"/>
                  </a:schemeClr>
                </a:solidFill>
              </a:rPr>
              <a:t>%</a:t>
            </a:r>
            <a:endParaRPr lang="en-US" sz="1100" dirty="0">
              <a:solidFill>
                <a:schemeClr val="bg2">
                  <a:lumMod val="25000"/>
                </a:schemeClr>
              </a:solidFill>
            </a:endParaRPr>
          </a:p>
        </cdr:txBody>
      </cdr:sp>
      <cdr:sp macro="" textlink="">
        <cdr:nvSpPr>
          <cdr:cNvPr id="3" name="TextBox 2"/>
          <cdr:cNvSpPr txBox="1"/>
        </cdr:nvSpPr>
        <cdr:spPr>
          <a:xfrm xmlns:a="http://schemas.openxmlformats.org/drawingml/2006/main">
            <a:off x="618537" y="1743974"/>
            <a:ext cx="423333" cy="3899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bg2">
                    <a:lumMod val="25000"/>
                  </a:schemeClr>
                </a:solidFill>
              </a:rPr>
              <a:t>%</a:t>
            </a:r>
            <a:endParaRPr lang="en-US" sz="1100" dirty="0">
              <a:solidFill>
                <a:schemeClr val="bg2">
                  <a:lumMod val="25000"/>
                </a:schemeClr>
              </a:solidFill>
            </a:endParaRPr>
          </a:p>
        </cdr:txBody>
      </cdr:sp>
    </cdr:grpSp>
  </cdr:relSizeAnchor>
  <cdr:relSizeAnchor xmlns:cdr="http://schemas.openxmlformats.org/drawingml/2006/chartDrawing">
    <cdr:from>
      <cdr:x>0.05723</cdr:x>
      <cdr:y>0.06269</cdr:y>
    </cdr:from>
    <cdr:to>
      <cdr:x>0.13134</cdr:x>
      <cdr:y>0.11796</cdr:y>
    </cdr:to>
    <cdr:sp macro="" textlink="">
      <cdr:nvSpPr>
        <cdr:cNvPr id="4" name="TextBox 3"/>
        <cdr:cNvSpPr txBox="1"/>
      </cdr:nvSpPr>
      <cdr:spPr>
        <a:xfrm xmlns:a="http://schemas.openxmlformats.org/drawingml/2006/main">
          <a:off x="363258" y="320166"/>
          <a:ext cx="470330" cy="282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0.94</a:t>
          </a:r>
          <a:endParaRPr lang="en-US" sz="1200" dirty="0"/>
        </a:p>
      </cdr:txBody>
    </cdr:sp>
  </cdr:relSizeAnchor>
  <cdr:relSizeAnchor xmlns:cdr="http://schemas.openxmlformats.org/drawingml/2006/chartDrawing">
    <cdr:from>
      <cdr:x>0.2409</cdr:x>
      <cdr:y>0.46794</cdr:y>
    </cdr:from>
    <cdr:to>
      <cdr:x>0.31794</cdr:x>
      <cdr:y>0.52218</cdr:y>
    </cdr:to>
    <cdr:sp macro="" textlink="">
      <cdr:nvSpPr>
        <cdr:cNvPr id="8" name="TextBox 7"/>
        <cdr:cNvSpPr txBox="1">
          <a:spLocks xmlns:a="http://schemas.openxmlformats.org/drawingml/2006/main" noChangeArrowheads="1"/>
        </cdr:cNvSpPr>
      </cdr:nvSpPr>
      <cdr:spPr bwMode="auto">
        <a:xfrm xmlns:a="http://schemas.openxmlformats.org/drawingml/2006/main">
          <a:off x="1528969" y="2389831"/>
          <a:ext cx="488959" cy="2770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1200" dirty="0">
              <a:solidFill>
                <a:srgbClr val="000000"/>
              </a:solidFill>
            </a:rPr>
            <a:t>0.12</a:t>
          </a:r>
        </a:p>
      </cdr:txBody>
    </cdr:sp>
  </cdr:relSizeAnchor>
  <cdr:relSizeAnchor xmlns:cdr="http://schemas.openxmlformats.org/drawingml/2006/chartDrawing">
    <cdr:from>
      <cdr:x>0.4237</cdr:x>
      <cdr:y>0.50038</cdr:y>
    </cdr:from>
    <cdr:to>
      <cdr:x>0.50274</cdr:x>
      <cdr:y>0.55462</cdr:y>
    </cdr:to>
    <cdr:sp macro="" textlink="">
      <cdr:nvSpPr>
        <cdr:cNvPr id="10" name="TextBox 9"/>
        <cdr:cNvSpPr txBox="1">
          <a:spLocks xmlns:a="http://schemas.openxmlformats.org/drawingml/2006/main" noChangeArrowheads="1"/>
        </cdr:cNvSpPr>
      </cdr:nvSpPr>
      <cdr:spPr bwMode="auto">
        <a:xfrm xmlns:a="http://schemas.openxmlformats.org/drawingml/2006/main">
          <a:off x="2689150" y="2555496"/>
          <a:ext cx="501650" cy="27699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1200" b="0" dirty="0">
              <a:solidFill>
                <a:srgbClr val="000000"/>
              </a:solidFill>
            </a:rPr>
            <a:t>0.05</a:t>
          </a:r>
        </a:p>
      </cdr:txBody>
    </cdr:sp>
  </cdr:relSizeAnchor>
  <cdr:relSizeAnchor xmlns:cdr="http://schemas.openxmlformats.org/drawingml/2006/chartDrawing">
    <cdr:from>
      <cdr:x>0.61067</cdr:x>
      <cdr:y>0.51959</cdr:y>
    </cdr:from>
    <cdr:to>
      <cdr:x>0.68971</cdr:x>
      <cdr:y>0.57383</cdr:y>
    </cdr:to>
    <cdr:sp macro="" textlink="">
      <cdr:nvSpPr>
        <cdr:cNvPr id="14" name="TextBox 13"/>
        <cdr:cNvSpPr txBox="1">
          <a:spLocks xmlns:a="http://schemas.openxmlformats.org/drawingml/2006/main" noChangeArrowheads="1"/>
        </cdr:cNvSpPr>
      </cdr:nvSpPr>
      <cdr:spPr bwMode="auto">
        <a:xfrm xmlns:a="http://schemas.openxmlformats.org/drawingml/2006/main">
          <a:off x="3875802" y="2653628"/>
          <a:ext cx="501653" cy="2770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rgbClr val="000000"/>
              </a:solidFill>
            </a:rPr>
            <a:t>0.0</a:t>
          </a:r>
          <a:endParaRPr lang="en-US" sz="1200" dirty="0">
            <a:solidFill>
              <a:srgbClr val="000000"/>
            </a:solidFill>
          </a:endParaRPr>
        </a:p>
      </cdr:txBody>
    </cdr:sp>
  </cdr:relSizeAnchor>
  <cdr:relSizeAnchor xmlns:cdr="http://schemas.openxmlformats.org/drawingml/2006/chartDrawing">
    <cdr:from>
      <cdr:x>0.76933</cdr:x>
      <cdr:y>0.48095</cdr:y>
    </cdr:from>
    <cdr:to>
      <cdr:x>0.84837</cdr:x>
      <cdr:y>0.53519</cdr:y>
    </cdr:to>
    <cdr:sp macro="" textlink="">
      <cdr:nvSpPr>
        <cdr:cNvPr id="13" name="TextBox 12"/>
        <cdr:cNvSpPr txBox="1">
          <a:spLocks xmlns:a="http://schemas.openxmlformats.org/drawingml/2006/main" noChangeArrowheads="1"/>
        </cdr:cNvSpPr>
      </cdr:nvSpPr>
      <cdr:spPr bwMode="auto">
        <a:xfrm xmlns:a="http://schemas.openxmlformats.org/drawingml/2006/main">
          <a:off x="4882804" y="2456260"/>
          <a:ext cx="501653" cy="2770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rgbClr val="000000"/>
              </a:solidFill>
            </a:rPr>
            <a:t>0.09</a:t>
          </a:r>
          <a:endParaRPr lang="en-US" sz="1200" b="0"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7579EE3-A167-9145-A0F6-95DF4B2D6633}" type="datetimeFigureOut">
              <a:rPr lang="en-US"/>
              <a:pPr>
                <a:defRPr/>
              </a:pPr>
              <a:t>7/23/19</a:t>
            </a:fld>
            <a:endParaRPr lang="en-US" dirty="0"/>
          </a:p>
        </p:txBody>
      </p:sp>
      <p:sp>
        <p:nvSpPr>
          <p:cNvPr id="4" name="Footer Placeholder 3"/>
          <p:cNvSpPr>
            <a:spLocks noGrp="1"/>
          </p:cNvSpPr>
          <p:nvPr>
            <p:ph type="ftr" sz="quarter" idx="2"/>
          </p:nvPr>
        </p:nvSpPr>
        <p:spPr>
          <a:xfrm>
            <a:off x="0" y="8828088"/>
            <a:ext cx="2971800" cy="46513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808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E44C56C-5FEB-4D4A-92B3-9ECA3AA63207}" type="slidenum">
              <a:rPr lang="en-US"/>
              <a:pPr>
                <a:defRPr/>
              </a:pPr>
              <a:t>‹#›</a:t>
            </a:fld>
            <a:endParaRPr lang="en-US" dirty="0"/>
          </a:p>
        </p:txBody>
      </p:sp>
    </p:spTree>
    <p:extLst>
      <p:ext uri="{BB962C8B-B14F-4D97-AF65-F5344CB8AC3E}">
        <p14:creationId xmlns:p14="http://schemas.microsoft.com/office/powerpoint/2010/main" val="3973114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D009FEC-D2DF-6445-96ED-86731BA8497F}" type="datetimeFigureOut">
              <a:rPr lang="en-US"/>
              <a:pPr>
                <a:defRPr/>
              </a:pPr>
              <a:t>7/23/19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73575"/>
            <a:ext cx="5486400" cy="365918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8088"/>
            <a:ext cx="2971800" cy="466725"/>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8088"/>
            <a:ext cx="2971800" cy="46672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EB091A2-8ED0-8044-9CA0-878586C2470A}" type="slidenum">
              <a:rPr lang="en-US"/>
              <a:pPr>
                <a:defRPr/>
              </a:pPr>
              <a:t>‹#›</a:t>
            </a:fld>
            <a:endParaRPr lang="en-US" dirty="0"/>
          </a:p>
        </p:txBody>
      </p:sp>
    </p:spTree>
    <p:extLst>
      <p:ext uri="{BB962C8B-B14F-4D97-AF65-F5344CB8AC3E}">
        <p14:creationId xmlns:p14="http://schemas.microsoft.com/office/powerpoint/2010/main" val="298729518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3596AB2-0CF1-5D4C-A48E-F4E974199CC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96EE65E-8FB3-3B48-9C9A-B500C39D0105}"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79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6E458D8-96B7-6345-8C41-91695ECC5A2F}"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baseline="0" dirty="0" smtClean="0"/>
              <a:t>And even beyond the uncertainties of DTG and NTDs—there is really a lack of data for the effect of ART regimens on most of these outcomes.  </a:t>
            </a:r>
          </a:p>
        </p:txBody>
      </p:sp>
      <p:sp>
        <p:nvSpPr>
          <p:cNvPr id="4" name="Slide Number Placeholder 3"/>
          <p:cNvSpPr>
            <a:spLocks noGrp="1"/>
          </p:cNvSpPr>
          <p:nvPr>
            <p:ph type="sldNum" sz="quarter" idx="10"/>
          </p:nvPr>
        </p:nvSpPr>
        <p:spPr/>
        <p:txBody>
          <a:bodyPr/>
          <a:lstStyle/>
          <a:p>
            <a:fld id="{C264F971-A86B-0949-9DB9-AFF1D61DB1C4}" type="slidenum">
              <a:rPr lang="en-US" smtClean="0"/>
              <a:t>23</a:t>
            </a:fld>
            <a:endParaRPr lang="en-US"/>
          </a:p>
        </p:txBody>
      </p:sp>
    </p:spTree>
    <p:extLst>
      <p:ext uri="{BB962C8B-B14F-4D97-AF65-F5344CB8AC3E}">
        <p14:creationId xmlns:p14="http://schemas.microsoft.com/office/powerpoint/2010/main" val="387699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baseline="0" dirty="0" smtClean="0"/>
              <a:t>And even beyond the uncertainties of DTG and NTDs—there is really a lack of data for the effect of ART regimens on most of these outcomes.  </a:t>
            </a:r>
          </a:p>
        </p:txBody>
      </p:sp>
      <p:sp>
        <p:nvSpPr>
          <p:cNvPr id="4" name="Slide Number Placeholder 3"/>
          <p:cNvSpPr>
            <a:spLocks noGrp="1"/>
          </p:cNvSpPr>
          <p:nvPr>
            <p:ph type="sldNum" sz="quarter" idx="10"/>
          </p:nvPr>
        </p:nvSpPr>
        <p:spPr/>
        <p:txBody>
          <a:bodyPr/>
          <a:lstStyle/>
          <a:p>
            <a:fld id="{C264F971-A86B-0949-9DB9-AFF1D61DB1C4}" type="slidenum">
              <a:rPr lang="en-US" smtClean="0"/>
              <a:t>24</a:t>
            </a:fld>
            <a:endParaRPr lang="en-US"/>
          </a:p>
        </p:txBody>
      </p:sp>
    </p:spTree>
    <p:extLst>
      <p:ext uri="{BB962C8B-B14F-4D97-AF65-F5344CB8AC3E}">
        <p14:creationId xmlns:p14="http://schemas.microsoft.com/office/powerpoint/2010/main" val="3876994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Test</a:t>
            </a:r>
            <a:r>
              <a:rPr lang="en-GB" baseline="0" dirty="0" smtClean="0"/>
              <a:t> and Treat era, increasing proportion of women </a:t>
            </a:r>
            <a:r>
              <a:rPr lang="en-US" dirty="0" smtClean="0"/>
              <a:t>enter pregnancy already receiving ART. </a:t>
            </a:r>
          </a:p>
          <a:p>
            <a:r>
              <a:rPr lang="en-US" dirty="0" smtClean="0"/>
              <a:t>Quite</a:t>
            </a:r>
            <a:r>
              <a:rPr lang="en-US" baseline="0" dirty="0" smtClean="0"/>
              <a:t> difficult to find these data – and out of date very quickly – data from </a:t>
            </a:r>
            <a:r>
              <a:rPr lang="en-US" baseline="0" dirty="0" err="1" smtClean="0"/>
              <a:t>Tsepamo</a:t>
            </a:r>
            <a:r>
              <a:rPr lang="en-US" baseline="0" dirty="0" smtClean="0"/>
              <a:t> study show that overall % of women on ART from before conception between 2014 and May 2018 was 58%.</a:t>
            </a:r>
            <a:endParaRPr lang="en-GB" dirty="0"/>
          </a:p>
        </p:txBody>
      </p:sp>
      <p:sp>
        <p:nvSpPr>
          <p:cNvPr id="4" name="Slide Number Placeholder 3"/>
          <p:cNvSpPr>
            <a:spLocks noGrp="1"/>
          </p:cNvSpPr>
          <p:nvPr>
            <p:ph type="sldNum" sz="quarter" idx="10"/>
          </p:nvPr>
        </p:nvSpPr>
        <p:spPr/>
        <p:txBody>
          <a:bodyPr/>
          <a:lstStyle/>
          <a:p>
            <a:fld id="{1ECD31DD-7F3E-4392-B68F-2CF1CA290A54}" type="slidenum">
              <a:rPr lang="en-GB" smtClean="0"/>
              <a:t>28</a:t>
            </a:fld>
            <a:endParaRPr lang="en-GB"/>
          </a:p>
        </p:txBody>
      </p:sp>
    </p:spTree>
    <p:extLst>
      <p:ext uri="{BB962C8B-B14F-4D97-AF65-F5344CB8AC3E}">
        <p14:creationId xmlns:p14="http://schemas.microsoft.com/office/powerpoint/2010/main" val="1480306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Test</a:t>
            </a:r>
            <a:r>
              <a:rPr lang="en-GB" baseline="0" dirty="0" smtClean="0"/>
              <a:t> and Treat era, increasing proportion of women </a:t>
            </a:r>
            <a:r>
              <a:rPr lang="en-US" dirty="0" smtClean="0"/>
              <a:t>enter pregnancy already receiving ART. </a:t>
            </a:r>
          </a:p>
          <a:p>
            <a:r>
              <a:rPr lang="en-US" dirty="0" smtClean="0"/>
              <a:t>Quite</a:t>
            </a:r>
            <a:r>
              <a:rPr lang="en-US" baseline="0" dirty="0" smtClean="0"/>
              <a:t> difficult to find these data – and out of date very quickly – data from </a:t>
            </a:r>
            <a:r>
              <a:rPr lang="en-US" baseline="0" dirty="0" err="1" smtClean="0"/>
              <a:t>Tsepamo</a:t>
            </a:r>
            <a:r>
              <a:rPr lang="en-US" baseline="0" dirty="0" smtClean="0"/>
              <a:t> study show that overall % of women on ART from before conception between 2014 and May 2018 was 58%.</a:t>
            </a:r>
            <a:endParaRPr lang="en-GB" dirty="0"/>
          </a:p>
        </p:txBody>
      </p:sp>
      <p:sp>
        <p:nvSpPr>
          <p:cNvPr id="4" name="Slide Number Placeholder 3"/>
          <p:cNvSpPr>
            <a:spLocks noGrp="1"/>
          </p:cNvSpPr>
          <p:nvPr>
            <p:ph type="sldNum" sz="quarter" idx="10"/>
          </p:nvPr>
        </p:nvSpPr>
        <p:spPr/>
        <p:txBody>
          <a:bodyPr/>
          <a:lstStyle/>
          <a:p>
            <a:fld id="{1ECD31DD-7F3E-4392-B68F-2CF1CA290A54}" type="slidenum">
              <a:rPr lang="en-GB" smtClean="0"/>
              <a:t>29</a:t>
            </a:fld>
            <a:endParaRPr lang="en-GB"/>
          </a:p>
        </p:txBody>
      </p:sp>
    </p:spTree>
    <p:extLst>
      <p:ext uri="{BB962C8B-B14F-4D97-AF65-F5344CB8AC3E}">
        <p14:creationId xmlns:p14="http://schemas.microsoft.com/office/powerpoint/2010/main" val="148030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C6D740-F013-F347-84F7-23F6419B898C}"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E42478D-3A57-694F-9C6B-B28D50FF9396}" type="slidenum">
              <a:rPr lang="en-US"/>
              <a:pPr fontAlgn="base">
                <a:spcBef>
                  <a:spcPct val="0"/>
                </a:spcBef>
                <a:spcAft>
                  <a:spcPct val="0"/>
                </a:spcAft>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1C03258-4E67-0F4A-9C57-38A3BB112AC4}" type="slidenum">
              <a:rPr lang="en-US"/>
              <a:pPr fontAlgn="base">
                <a:spcBef>
                  <a:spcPct val="0"/>
                </a:spcBef>
                <a:spcAft>
                  <a:spcPct val="0"/>
                </a:spcAft>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baseline="0" dirty="0" smtClean="0"/>
              <a:t>So, </a:t>
            </a:r>
            <a:r>
              <a:rPr lang="en-US" baseline="0" dirty="0" err="1" smtClean="0"/>
              <a:t>Tsepamo</a:t>
            </a:r>
            <a:r>
              <a:rPr lang="en-US" baseline="0" dirty="0" smtClean="0"/>
              <a:t> was plowing along.  And we had some interesting results from our planned 2 year analysis, showing that the TDF/FTC/EFV regimen, shown here in the red bars, actually was associated with fewer adverse birth outcomes and severe adverse birth outcomes than the other regimens being used in Botswana.  It was a bit ironic, we felt, that EFV had been avoided for so many years in women due to this concern for NTDs, and it turned out actually to have significantly better pregnancy outcomes.  And not subtly—we are talking about 10-12% absolute differences in both all </a:t>
            </a:r>
            <a:r>
              <a:rPr lang="en-US" baseline="0" dirty="0" err="1" smtClean="0"/>
              <a:t>advrse</a:t>
            </a:r>
            <a:r>
              <a:rPr lang="en-US" baseline="0" dirty="0" smtClean="0"/>
              <a:t> and severe adverse outcomes.</a:t>
            </a:r>
            <a:endParaRPr lang="en-US" dirty="0"/>
          </a:p>
        </p:txBody>
      </p:sp>
      <p:sp>
        <p:nvSpPr>
          <p:cNvPr id="4" name="Slide Number Placeholder 3"/>
          <p:cNvSpPr>
            <a:spLocks noGrp="1"/>
          </p:cNvSpPr>
          <p:nvPr>
            <p:ph type="sldNum" sz="quarter" idx="10"/>
          </p:nvPr>
        </p:nvSpPr>
        <p:spPr/>
        <p:txBody>
          <a:bodyPr/>
          <a:lstStyle/>
          <a:p>
            <a:fld id="{4AD20764-3A3A-FB45-8AA0-F46835E34927}" type="slidenum">
              <a:rPr lang="en-US" smtClean="0"/>
              <a:t>4</a:t>
            </a:fld>
            <a:endParaRPr lang="en-US"/>
          </a:p>
        </p:txBody>
      </p:sp>
    </p:spTree>
    <p:extLst>
      <p:ext uri="{BB962C8B-B14F-4D97-AF65-F5344CB8AC3E}">
        <p14:creationId xmlns:p14="http://schemas.microsoft.com/office/powerpoint/2010/main" val="103618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baseline="0" dirty="0" smtClean="0"/>
              <a:t>So, </a:t>
            </a:r>
            <a:r>
              <a:rPr lang="en-US" baseline="0" dirty="0" err="1" smtClean="0"/>
              <a:t>Tsepamo</a:t>
            </a:r>
            <a:r>
              <a:rPr lang="en-US" baseline="0" dirty="0" smtClean="0"/>
              <a:t> was plowing along.  And we had some interesting results from our planned 2 year analysis, showing that the TDF/FTC/EFV regimen, shown here in the red bars, actually was associated with fewer adverse birth outcomes and severe adverse birth outcomes than the other regimens being used in Botswana.  It was a bit ironic, we felt, that EFV had been avoided for so many years in women due to this concern for NTDs, and it turned out actually to have significantly better pregnancy outcomes.  And not subtly—we are talking about 10-12% absolute differences in both all </a:t>
            </a:r>
            <a:r>
              <a:rPr lang="en-US" baseline="0" dirty="0" err="1" smtClean="0"/>
              <a:t>advrse</a:t>
            </a:r>
            <a:r>
              <a:rPr lang="en-US" baseline="0" dirty="0" smtClean="0"/>
              <a:t> and severe adverse outcomes.</a:t>
            </a:r>
            <a:endParaRPr lang="en-US" dirty="0"/>
          </a:p>
        </p:txBody>
      </p:sp>
      <p:sp>
        <p:nvSpPr>
          <p:cNvPr id="4" name="Slide Number Placeholder 3"/>
          <p:cNvSpPr>
            <a:spLocks noGrp="1"/>
          </p:cNvSpPr>
          <p:nvPr>
            <p:ph type="sldNum" sz="quarter" idx="10"/>
          </p:nvPr>
        </p:nvSpPr>
        <p:spPr/>
        <p:txBody>
          <a:bodyPr/>
          <a:lstStyle/>
          <a:p>
            <a:fld id="{4AD20764-3A3A-FB45-8AA0-F46835E34927}" type="slidenum">
              <a:rPr lang="en-US" smtClean="0"/>
              <a:t>5</a:t>
            </a:fld>
            <a:endParaRPr lang="en-US"/>
          </a:p>
        </p:txBody>
      </p:sp>
    </p:spTree>
    <p:extLst>
      <p:ext uri="{BB962C8B-B14F-4D97-AF65-F5344CB8AC3E}">
        <p14:creationId xmlns:p14="http://schemas.microsoft.com/office/powerpoint/2010/main" val="103618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56D3370-1FCC-2C46-BF3E-DEBBF37FD51C}" type="slidenum">
              <a:rPr lang="en-US" sz="1200"/>
              <a:pPr eaLnBrk="1" fontAlgn="base" hangingPunct="1">
                <a:spcBef>
                  <a:spcPct val="0"/>
                </a:spcBef>
                <a:spcAft>
                  <a:spcPct val="0"/>
                </a:spcAft>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2DAF781-DB8D-374C-BBFF-F3647CF3650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On</a:t>
            </a:r>
            <a:r>
              <a:rPr lang="en-US" baseline="0" dirty="0" smtClean="0"/>
              <a:t> May 18</a:t>
            </a:r>
            <a:r>
              <a:rPr lang="en-US" baseline="30000" dirty="0" smtClean="0"/>
              <a:t>th</a:t>
            </a:r>
            <a:r>
              <a:rPr lang="en-US" baseline="0" dirty="0" smtClean="0"/>
              <a:t>, the WHO, FDA and EMA all put out warnings about the potential link between taking </a:t>
            </a:r>
            <a:r>
              <a:rPr lang="en-US" baseline="0" dirty="0" err="1" smtClean="0"/>
              <a:t>dolutegravir</a:t>
            </a:r>
            <a:r>
              <a:rPr lang="en-US" baseline="0" dirty="0" smtClean="0"/>
              <a:t>-based ART and neural tube defects, which was based on the world that I have involved with in Botswana</a:t>
            </a:r>
            <a:endParaRPr lang="en-US" dirty="0"/>
          </a:p>
        </p:txBody>
      </p:sp>
      <p:sp>
        <p:nvSpPr>
          <p:cNvPr id="4" name="Slide Number Placeholder 3"/>
          <p:cNvSpPr>
            <a:spLocks noGrp="1"/>
          </p:cNvSpPr>
          <p:nvPr>
            <p:ph type="sldNum" sz="quarter" idx="10"/>
          </p:nvPr>
        </p:nvSpPr>
        <p:spPr/>
        <p:txBody>
          <a:bodyPr/>
          <a:lstStyle/>
          <a:p>
            <a:fld id="{C264F971-A86B-0949-9DB9-AFF1D61DB1C4}" type="slidenum">
              <a:rPr lang="en-US" smtClean="0"/>
              <a:t>8</a:t>
            </a:fld>
            <a:endParaRPr lang="en-US"/>
          </a:p>
        </p:txBody>
      </p:sp>
    </p:spTree>
    <p:extLst>
      <p:ext uri="{BB962C8B-B14F-4D97-AF65-F5344CB8AC3E}">
        <p14:creationId xmlns:p14="http://schemas.microsoft.com/office/powerpoint/2010/main" val="387699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6413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50F19C7A-BB64-5946-9C4A-A732BC9BB92C}"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3B6C6-5B90-7445-BDC2-E06762A375BD}" type="slidenum">
              <a:rPr lang="en-US"/>
              <a:pPr>
                <a:defRPr/>
              </a:pPr>
              <a:t>‹#›</a:t>
            </a:fld>
            <a:endParaRPr lang="en-US"/>
          </a:p>
        </p:txBody>
      </p:sp>
    </p:spTree>
    <p:extLst>
      <p:ext uri="{BB962C8B-B14F-4D97-AF65-F5344CB8AC3E}">
        <p14:creationId xmlns:p14="http://schemas.microsoft.com/office/powerpoint/2010/main" val="356185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93BDED-EE87-EB47-8F2A-C31C6291FC28}" type="slidenum">
              <a:rPr lang="en-US"/>
              <a:pPr>
                <a:defRPr/>
              </a:pPr>
              <a:t>‹#›</a:t>
            </a:fld>
            <a:endParaRPr lang="en-US"/>
          </a:p>
        </p:txBody>
      </p:sp>
    </p:spTree>
    <p:extLst>
      <p:ext uri="{BB962C8B-B14F-4D97-AF65-F5344CB8AC3E}">
        <p14:creationId xmlns:p14="http://schemas.microsoft.com/office/powerpoint/2010/main" val="287695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54778A-D430-3A41-81C7-BE5E26020E3F}" type="slidenum">
              <a:rPr lang="en-US"/>
              <a:pPr>
                <a:defRPr/>
              </a:pPr>
              <a:t>‹#›</a:t>
            </a:fld>
            <a:endParaRPr lang="en-US"/>
          </a:p>
        </p:txBody>
      </p:sp>
    </p:spTree>
    <p:extLst>
      <p:ext uri="{BB962C8B-B14F-4D97-AF65-F5344CB8AC3E}">
        <p14:creationId xmlns:p14="http://schemas.microsoft.com/office/powerpoint/2010/main" val="14472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463" y="103585"/>
            <a:ext cx="3657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685800" y="3825482"/>
            <a:ext cx="78486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pPr>
            <a:r>
              <a:rPr lang="en-US" sz="1100"/>
              <a:t>Overall support for the International Maternal Pediatric Adolescent AIDS Clinical Trials (IMPAACT) Network was provided by the National Institute of Allergy and Infectious Diseases (NIAID) of the National Institutes of Health (NIH) under Award Numbers UM1AI068632 (IMPAACT LOC), UM1AI068616 (IMPAACT SDMC) and UM1AI106716 (IMPAACT LC), with co-funding from the Eunice Kennedy Shriver National Institute of Child Health and Human Development (NICHD) and the National Institute of Mental Health (NIMH). The content is solely the responsibility of the authors and does not necessarily represent the official views of the NIH.</a:t>
            </a:r>
            <a:endParaRPr lang="en-US" sz="1100">
              <a:latin typeface="Arial" charset="0"/>
              <a:cs typeface="Arial" charset="0"/>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57725"/>
            <a:ext cx="9144000"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7248525" y="4839891"/>
            <a:ext cx="685800" cy="273844"/>
          </a:xfrm>
          <a:prstGeom prst="rect">
            <a:avLst/>
          </a:prstGeom>
        </p:spPr>
        <p:txBody>
          <a:bodyPr anchor="ct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E414910-3196-0241-9E03-A27A66DCF94F}" type="slidenum">
              <a:rPr lang="en-US" sz="1600" smtClean="0"/>
              <a:pPr fontAlgn="auto">
                <a:spcBef>
                  <a:spcPts val="0"/>
                </a:spcBef>
                <a:spcAft>
                  <a:spcPts val="0"/>
                </a:spcAft>
                <a:defRPr/>
              </a:pPr>
              <a:t>‹#›</a:t>
            </a:fld>
            <a:endParaRPr lang="en-US" sz="1600" dirty="0"/>
          </a:p>
        </p:txBody>
      </p:sp>
      <p:sp>
        <p:nvSpPr>
          <p:cNvPr id="2" name="Title 1"/>
          <p:cNvSpPr>
            <a:spLocks noGrp="1"/>
          </p:cNvSpPr>
          <p:nvPr>
            <p:ph type="ctrTitle"/>
          </p:nvPr>
        </p:nvSpPr>
        <p:spPr>
          <a:xfrm>
            <a:off x="762000" y="1205936"/>
            <a:ext cx="7772400" cy="508567"/>
          </a:xfrm>
        </p:spPr>
        <p:txBody>
          <a:bodyPr anchor="t"/>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63394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1F344B"/>
        </a:solidFill>
        <a:effectLst/>
      </p:bgPr>
    </p:bg>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20816"/>
            <a:ext cx="9144000"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05979"/>
            <a:ext cx="8229600" cy="857250"/>
          </a:xfrm>
        </p:spPr>
        <p:txBody>
          <a:bodyPr/>
          <a:lstStyle>
            <a:lvl1pPr>
              <a:defRPr b="1">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200151"/>
            <a:ext cx="4038600" cy="339447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1200151"/>
            <a:ext cx="4038600" cy="339447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7200900" y="4822032"/>
            <a:ext cx="685800" cy="273844"/>
          </a:xfrm>
        </p:spPr>
        <p:txBody>
          <a:bodyPr anchorCtr="0"/>
          <a:lstStyle>
            <a:lvl1pPr algn="ctr">
              <a:defRPr sz="1600" b="0" smtClean="0"/>
            </a:lvl1pPr>
          </a:lstStyle>
          <a:p>
            <a:pPr>
              <a:defRPr/>
            </a:pPr>
            <a:fld id="{76C232E9-7927-6644-A7E5-2282343290BB}" type="slidenum">
              <a:rPr lang="en-US"/>
              <a:pPr>
                <a:defRPr/>
              </a:pPr>
              <a:t>‹#›</a:t>
            </a:fld>
            <a:endParaRPr lang="en-US" dirty="0"/>
          </a:p>
        </p:txBody>
      </p:sp>
    </p:spTree>
    <p:extLst>
      <p:ext uri="{BB962C8B-B14F-4D97-AF65-F5344CB8AC3E}">
        <p14:creationId xmlns:p14="http://schemas.microsoft.com/office/powerpoint/2010/main" val="312873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1F344B"/>
        </a:solidFill>
        <a:effectLst/>
      </p:bgPr>
    </p:bg>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20816"/>
            <a:ext cx="9144000"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05979"/>
            <a:ext cx="8229600" cy="857250"/>
          </a:xfrm>
        </p:spPr>
        <p:txBody>
          <a:bodyPr/>
          <a:lstStyle>
            <a:lvl1pPr>
              <a:defRPr b="1">
                <a:solidFill>
                  <a:schemeClr val="bg1"/>
                </a:solidFill>
              </a:defRPr>
            </a:lvl1pPr>
          </a:lstStyle>
          <a:p>
            <a:r>
              <a:rPr lang="en-US"/>
              <a:t>Click to edit Master title style</a:t>
            </a:r>
          </a:p>
        </p:txBody>
      </p:sp>
      <p:sp>
        <p:nvSpPr>
          <p:cNvPr id="6" name="Text Placeholder 2"/>
          <p:cNvSpPr>
            <a:spLocks noGrp="1"/>
          </p:cNvSpPr>
          <p:nvPr>
            <p:ph type="body" idx="1"/>
          </p:nvPr>
        </p:nvSpPr>
        <p:spPr>
          <a:xfrm>
            <a:off x="457200" y="1151335"/>
            <a:ext cx="4040188"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457200" y="1631156"/>
            <a:ext cx="4040188"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30" y="1151335"/>
            <a:ext cx="40417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30" y="1631156"/>
            <a:ext cx="4041775"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0"/>
          </p:nvPr>
        </p:nvSpPr>
        <p:spPr>
          <a:xfrm>
            <a:off x="7200900" y="4822032"/>
            <a:ext cx="685800" cy="273844"/>
          </a:xfrm>
        </p:spPr>
        <p:txBody>
          <a:bodyPr anchorCtr="0"/>
          <a:lstStyle>
            <a:lvl1pPr algn="ctr">
              <a:defRPr sz="1600" b="0" smtClean="0"/>
            </a:lvl1pPr>
          </a:lstStyle>
          <a:p>
            <a:pPr>
              <a:defRPr/>
            </a:pPr>
            <a:fld id="{869AE5A5-573C-9F41-8D1B-40C7BF8C3345}" type="slidenum">
              <a:rPr lang="en-US"/>
              <a:pPr>
                <a:defRPr/>
              </a:pPr>
              <a:t>‹#›</a:t>
            </a:fld>
            <a:endParaRPr lang="en-US" dirty="0"/>
          </a:p>
        </p:txBody>
      </p:sp>
    </p:spTree>
    <p:extLst>
      <p:ext uri="{BB962C8B-B14F-4D97-AF65-F5344CB8AC3E}">
        <p14:creationId xmlns:p14="http://schemas.microsoft.com/office/powerpoint/2010/main" val="4894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16619-B642-B149-81C5-B816589B6D1F}" type="slidenum">
              <a:rPr lang="en-US"/>
              <a:pPr>
                <a:defRPr/>
              </a:pPr>
              <a:t>‹#›</a:t>
            </a:fld>
            <a:endParaRPr lang="en-US"/>
          </a:p>
        </p:txBody>
      </p:sp>
    </p:spTree>
    <p:extLst>
      <p:ext uri="{BB962C8B-B14F-4D97-AF65-F5344CB8AC3E}">
        <p14:creationId xmlns:p14="http://schemas.microsoft.com/office/powerpoint/2010/main" val="350417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DB41B-6CD8-9F4D-8BAD-0561C531BD64}" type="slidenum">
              <a:rPr lang="en-US"/>
              <a:pPr>
                <a:defRPr/>
              </a:pPr>
              <a:t>‹#›</a:t>
            </a:fld>
            <a:endParaRPr lang="en-US"/>
          </a:p>
        </p:txBody>
      </p:sp>
    </p:spTree>
    <p:extLst>
      <p:ext uri="{BB962C8B-B14F-4D97-AF65-F5344CB8AC3E}">
        <p14:creationId xmlns:p14="http://schemas.microsoft.com/office/powerpoint/2010/main" val="121510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031D3C-013D-724D-AA60-530626D3DE40}" type="slidenum">
              <a:rPr lang="en-US"/>
              <a:pPr>
                <a:defRPr/>
              </a:pPr>
              <a:t>‹#›</a:t>
            </a:fld>
            <a:endParaRPr lang="en-US"/>
          </a:p>
        </p:txBody>
      </p:sp>
    </p:spTree>
    <p:extLst>
      <p:ext uri="{BB962C8B-B14F-4D97-AF65-F5344CB8AC3E}">
        <p14:creationId xmlns:p14="http://schemas.microsoft.com/office/powerpoint/2010/main" val="33014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415E05-A0C2-F645-A184-36F87DAC30CF}" type="slidenum">
              <a:rPr lang="en-US"/>
              <a:pPr>
                <a:defRPr/>
              </a:pPr>
              <a:t>‹#›</a:t>
            </a:fld>
            <a:endParaRPr lang="en-US"/>
          </a:p>
        </p:txBody>
      </p:sp>
    </p:spTree>
    <p:extLst>
      <p:ext uri="{BB962C8B-B14F-4D97-AF65-F5344CB8AC3E}">
        <p14:creationId xmlns:p14="http://schemas.microsoft.com/office/powerpoint/2010/main" val="116474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2DF4C4-073B-8F46-9270-4C32AFE86D20}" type="slidenum">
              <a:rPr lang="en-US"/>
              <a:pPr>
                <a:defRPr/>
              </a:pPr>
              <a:t>‹#›</a:t>
            </a:fld>
            <a:endParaRPr lang="en-US"/>
          </a:p>
        </p:txBody>
      </p:sp>
    </p:spTree>
    <p:extLst>
      <p:ext uri="{BB962C8B-B14F-4D97-AF65-F5344CB8AC3E}">
        <p14:creationId xmlns:p14="http://schemas.microsoft.com/office/powerpoint/2010/main" val="26891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A6FFC-06DC-3842-9316-F51C0F2CF4DD}" type="slidenum">
              <a:rPr lang="en-US"/>
              <a:pPr>
                <a:defRPr/>
              </a:pPr>
              <a:t>‹#›</a:t>
            </a:fld>
            <a:endParaRPr lang="en-US"/>
          </a:p>
        </p:txBody>
      </p:sp>
    </p:spTree>
    <p:extLst>
      <p:ext uri="{BB962C8B-B14F-4D97-AF65-F5344CB8AC3E}">
        <p14:creationId xmlns:p14="http://schemas.microsoft.com/office/powerpoint/2010/main" val="407490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E5836-53A8-414E-B2D3-3DD88BAA93D4}" type="slidenum">
              <a:rPr lang="en-US"/>
              <a:pPr>
                <a:defRPr/>
              </a:pPr>
              <a:t>‹#›</a:t>
            </a:fld>
            <a:endParaRPr lang="en-US"/>
          </a:p>
        </p:txBody>
      </p:sp>
    </p:spTree>
    <p:extLst>
      <p:ext uri="{BB962C8B-B14F-4D97-AF65-F5344CB8AC3E}">
        <p14:creationId xmlns:p14="http://schemas.microsoft.com/office/powerpoint/2010/main" val="1176129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DDCFED-B3CA-EA4E-9E4F-68AA2DBB96E1}" type="slidenum">
              <a:rPr lang="en-US"/>
              <a:pPr>
                <a:defRPr/>
              </a:pPr>
              <a:t>‹#›</a:t>
            </a:fld>
            <a:endParaRPr lang="en-US"/>
          </a:p>
        </p:txBody>
      </p:sp>
    </p:spTree>
    <p:extLst>
      <p:ext uri="{BB962C8B-B14F-4D97-AF65-F5344CB8AC3E}">
        <p14:creationId xmlns:p14="http://schemas.microsoft.com/office/powerpoint/2010/main" val="352003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472BCA-A026-7346-9CBE-A91A3127ACDF}" type="slidenum">
              <a:rPr lang="en-US"/>
              <a:pPr>
                <a:defRPr/>
              </a:pPr>
              <a:t>‹#›</a:t>
            </a:fld>
            <a:endParaRPr lang="en-US"/>
          </a:p>
        </p:txBody>
      </p:sp>
    </p:spTree>
    <p:extLst>
      <p:ext uri="{BB962C8B-B14F-4D97-AF65-F5344CB8AC3E}">
        <p14:creationId xmlns:p14="http://schemas.microsoft.com/office/powerpoint/2010/main" val="109205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9AEC70-6387-2F49-976A-96F51DD57D02}" type="slidenum">
              <a:rPr lang="en-US"/>
              <a:pPr>
                <a:defRPr/>
              </a:pPr>
              <a:t>‹#›</a:t>
            </a:fld>
            <a:endParaRPr lang="en-US"/>
          </a:p>
        </p:txBody>
      </p:sp>
    </p:spTree>
    <p:extLst>
      <p:ext uri="{BB962C8B-B14F-4D97-AF65-F5344CB8AC3E}">
        <p14:creationId xmlns:p14="http://schemas.microsoft.com/office/powerpoint/2010/main" val="224576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BAF5D-BF7B-F14E-ABCF-DDFF25111E3E}" type="slidenum">
              <a:rPr lang="en-US"/>
              <a:pPr>
                <a:defRPr/>
              </a:pPr>
              <a:t>‹#›</a:t>
            </a:fld>
            <a:endParaRPr lang="en-US"/>
          </a:p>
        </p:txBody>
      </p:sp>
    </p:spTree>
    <p:extLst>
      <p:ext uri="{BB962C8B-B14F-4D97-AF65-F5344CB8AC3E}">
        <p14:creationId xmlns:p14="http://schemas.microsoft.com/office/powerpoint/2010/main" val="2894864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98AB9-ADEC-C949-B01B-C017656A138F}" type="slidenum">
              <a:rPr lang="en-US"/>
              <a:pPr>
                <a:defRPr/>
              </a:pPr>
              <a:t>‹#›</a:t>
            </a:fld>
            <a:endParaRPr lang="en-US"/>
          </a:p>
        </p:txBody>
      </p:sp>
    </p:spTree>
    <p:extLst>
      <p:ext uri="{BB962C8B-B14F-4D97-AF65-F5344CB8AC3E}">
        <p14:creationId xmlns:p14="http://schemas.microsoft.com/office/powerpoint/2010/main" val="234271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F5A85-C1EA-C047-8203-BD874C1E3653}" type="slidenum">
              <a:rPr lang="en-US"/>
              <a:pPr>
                <a:defRPr/>
              </a:pPr>
              <a:t>‹#›</a:t>
            </a:fld>
            <a:endParaRPr lang="en-US"/>
          </a:p>
        </p:txBody>
      </p:sp>
    </p:spTree>
    <p:extLst>
      <p:ext uri="{BB962C8B-B14F-4D97-AF65-F5344CB8AC3E}">
        <p14:creationId xmlns:p14="http://schemas.microsoft.com/office/powerpoint/2010/main" val="382465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D58C78-3A5C-424B-B925-3AC3EA4E990F}" type="slidenum">
              <a:rPr lang="en-US"/>
              <a:pPr>
                <a:defRPr/>
              </a:pPr>
              <a:t>‹#›</a:t>
            </a:fld>
            <a:endParaRPr lang="en-US"/>
          </a:p>
        </p:txBody>
      </p:sp>
    </p:spTree>
    <p:extLst>
      <p:ext uri="{BB962C8B-B14F-4D97-AF65-F5344CB8AC3E}">
        <p14:creationId xmlns:p14="http://schemas.microsoft.com/office/powerpoint/2010/main" val="264114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CDE419-0719-6C4D-A32F-DECD4931F0B3}" type="slidenum">
              <a:rPr lang="en-US"/>
              <a:pPr>
                <a:defRPr/>
              </a:pPr>
              <a:t>‹#›</a:t>
            </a:fld>
            <a:endParaRPr lang="en-US"/>
          </a:p>
        </p:txBody>
      </p:sp>
    </p:spTree>
    <p:extLst>
      <p:ext uri="{BB962C8B-B14F-4D97-AF65-F5344CB8AC3E}">
        <p14:creationId xmlns:p14="http://schemas.microsoft.com/office/powerpoint/2010/main" val="400642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A47631-7078-7442-978F-36F674E4BBDB}" type="slidenum">
              <a:rPr lang="en-US"/>
              <a:pPr>
                <a:defRPr/>
              </a:pPr>
              <a:t>‹#›</a:t>
            </a:fld>
            <a:endParaRPr lang="en-US"/>
          </a:p>
        </p:txBody>
      </p:sp>
    </p:spTree>
    <p:extLst>
      <p:ext uri="{BB962C8B-B14F-4D97-AF65-F5344CB8AC3E}">
        <p14:creationId xmlns:p14="http://schemas.microsoft.com/office/powerpoint/2010/main" val="106006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6B9B67-B965-F942-B27F-EF55F43AA453}" type="slidenum">
              <a:rPr lang="en-US"/>
              <a:pPr>
                <a:defRPr/>
              </a:pPr>
              <a:t>‹#›</a:t>
            </a:fld>
            <a:endParaRPr lang="en-US"/>
          </a:p>
        </p:txBody>
      </p:sp>
    </p:spTree>
    <p:extLst>
      <p:ext uri="{BB962C8B-B14F-4D97-AF65-F5344CB8AC3E}">
        <p14:creationId xmlns:p14="http://schemas.microsoft.com/office/powerpoint/2010/main" val="24041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811252-0544-1043-8554-CCFC383D5090}" type="slidenum">
              <a:rPr lang="en-US"/>
              <a:pPr>
                <a:defRPr/>
              </a:pPr>
              <a:t>‹#›</a:t>
            </a:fld>
            <a:endParaRPr lang="en-US"/>
          </a:p>
        </p:txBody>
      </p:sp>
    </p:spTree>
    <p:extLst>
      <p:ext uri="{BB962C8B-B14F-4D97-AF65-F5344CB8AC3E}">
        <p14:creationId xmlns:p14="http://schemas.microsoft.com/office/powerpoint/2010/main" val="11870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04CEB0-1E2A-EE40-834C-4F41C5836F44}" type="slidenum">
              <a:rPr lang="en-US"/>
              <a:pPr>
                <a:defRPr/>
              </a:pPr>
              <a:t>‹#›</a:t>
            </a:fld>
            <a:endParaRPr lang="en-US"/>
          </a:p>
        </p:txBody>
      </p:sp>
    </p:spTree>
    <p:extLst>
      <p:ext uri="{BB962C8B-B14F-4D97-AF65-F5344CB8AC3E}">
        <p14:creationId xmlns:p14="http://schemas.microsoft.com/office/powerpoint/2010/main" val="3449417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C456F1A2-CFED-B24E-89FD-56384DC25A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801" r:id="rId12"/>
    <p:sldLayoutId id="2147483802" r:id="rId13"/>
    <p:sldLayoutId id="2147483803" r:id="rId14"/>
  </p:sldLayoutIdLst>
  <p:hf sldNum="0" hdr="0" ftr="0" dt="0"/>
  <p:txStyles>
    <p:titleStyle>
      <a:lvl1pPr algn="ctr" defTabSz="457200" rtl="0" fontAlgn="base">
        <a:spcBef>
          <a:spcPct val="0"/>
        </a:spcBef>
        <a:spcAft>
          <a:spcPct val="0"/>
        </a:spcAft>
        <a:defRPr sz="3600" b="1"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5588A65-050A-584C-8FE8-B1D16DD1F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ctr" defTabSz="457200" rtl="0" fontAlgn="base">
        <a:spcBef>
          <a:spcPct val="0"/>
        </a:spcBef>
        <a:spcAft>
          <a:spcPct val="0"/>
        </a:spcAft>
        <a:defRPr sz="3600" b="1"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253728"/>
            <a:ext cx="8229600" cy="2722544"/>
          </a:xfrm>
        </p:spPr>
        <p:txBody>
          <a:bodyPr rtlCol="0">
            <a:normAutofit fontScale="90000"/>
          </a:bodyPr>
          <a:lstStyle/>
          <a:p>
            <a:pPr fontAlgn="auto">
              <a:spcAft>
                <a:spcPts val="0"/>
              </a:spcAft>
              <a:defRPr/>
            </a:pPr>
            <a:r>
              <a:rPr lang="en-US" dirty="0">
                <a:solidFill>
                  <a:schemeClr val="tx2"/>
                </a:solidFill>
              </a:rPr>
              <a:t>Update from the </a:t>
            </a:r>
            <a:r>
              <a:rPr lang="en-US" dirty="0" err="1">
                <a:solidFill>
                  <a:schemeClr val="tx2"/>
                </a:solidFill>
              </a:rPr>
              <a:t>Tsepamo</a:t>
            </a:r>
            <a:r>
              <a:rPr lang="en-US" dirty="0">
                <a:solidFill>
                  <a:schemeClr val="tx2"/>
                </a:solidFill>
              </a:rPr>
              <a:t> </a:t>
            </a:r>
            <a:r>
              <a:rPr lang="en-US" dirty="0" smtClean="0">
                <a:solidFill>
                  <a:schemeClr val="tx2"/>
                </a:solidFill>
              </a:rPr>
              <a:t>Study: </a:t>
            </a:r>
            <a:r>
              <a:rPr lang="en-US" dirty="0">
                <a:solidFill>
                  <a:schemeClr val="tx2"/>
                </a:solidFill>
              </a:rPr>
              <a:t/>
            </a:r>
            <a:br>
              <a:rPr lang="en-US" dirty="0">
                <a:solidFill>
                  <a:schemeClr val="tx2"/>
                </a:solidFill>
              </a:rPr>
            </a:br>
            <a:r>
              <a:rPr lang="en-US" dirty="0" smtClean="0">
                <a:solidFill>
                  <a:schemeClr val="tx2"/>
                </a:solidFill>
                <a:ea typeface="+mj-ea"/>
                <a:cs typeface="+mj-cs"/>
              </a:rPr>
              <a:t>What have we learned about the NTD signal?</a:t>
            </a:r>
            <a:r>
              <a:rPr lang="en-US" dirty="0">
                <a:solidFill>
                  <a:schemeClr val="tx2"/>
                </a:solidFill>
                <a:ea typeface="+mj-ea"/>
                <a:cs typeface="+mj-cs"/>
              </a:rPr>
              <a:t/>
            </a:r>
            <a:br>
              <a:rPr lang="en-US" dirty="0">
                <a:solidFill>
                  <a:schemeClr val="tx2"/>
                </a:solidFill>
                <a:ea typeface="+mj-ea"/>
                <a:cs typeface="+mj-cs"/>
              </a:rPr>
            </a:br>
            <a:r>
              <a:rPr lang="en-US" i="1" dirty="0">
                <a:ea typeface="+mj-ea"/>
                <a:cs typeface="+mj-cs"/>
              </a:rPr>
              <a:t/>
            </a:r>
            <a:br>
              <a:rPr lang="en-US" i="1" dirty="0">
                <a:ea typeface="+mj-ea"/>
                <a:cs typeface="+mj-cs"/>
              </a:rPr>
            </a:br>
            <a:r>
              <a:rPr lang="en-US" sz="2800" dirty="0">
                <a:ea typeface="+mj-ea"/>
                <a:cs typeface="+mj-cs"/>
              </a:rPr>
              <a:t>Rebecca Zash, </a:t>
            </a:r>
            <a:r>
              <a:rPr lang="en-US" sz="2800" dirty="0" smtClean="0">
                <a:ea typeface="+mj-ea"/>
                <a:cs typeface="+mj-cs"/>
              </a:rPr>
              <a:t>MD</a:t>
            </a:r>
            <a:br>
              <a:rPr lang="en-US" sz="2800" dirty="0" smtClean="0">
                <a:ea typeface="+mj-ea"/>
                <a:cs typeface="+mj-cs"/>
              </a:rPr>
            </a:br>
            <a:r>
              <a:rPr lang="en-US" sz="2200" dirty="0" smtClean="0">
                <a:ea typeface="+mj-ea"/>
                <a:cs typeface="+mj-cs"/>
              </a:rPr>
              <a:t>Assistant Professor, Harvard</a:t>
            </a:r>
            <a:r>
              <a:rPr lang="en-US" sz="2200" dirty="0">
                <a:ea typeface="+mj-ea"/>
                <a:cs typeface="+mj-cs"/>
              </a:rPr>
              <a:t> </a:t>
            </a:r>
            <a:r>
              <a:rPr lang="en-US" sz="2200" dirty="0" smtClean="0">
                <a:ea typeface="+mj-ea"/>
                <a:cs typeface="+mj-cs"/>
              </a:rPr>
              <a:t>Medical School</a:t>
            </a:r>
            <a:br>
              <a:rPr lang="en-US" sz="2200" dirty="0" smtClean="0">
                <a:ea typeface="+mj-ea"/>
                <a:cs typeface="+mj-cs"/>
              </a:rPr>
            </a:br>
            <a:r>
              <a:rPr lang="en-US" sz="2200" dirty="0" smtClean="0">
                <a:ea typeface="+mj-ea"/>
                <a:cs typeface="+mj-cs"/>
              </a:rPr>
              <a:t>Division of Infectious Diseases, Beth Israel Deaconess Medical Center</a:t>
            </a:r>
            <a:br>
              <a:rPr lang="en-US" sz="2200" dirty="0" smtClean="0">
                <a:ea typeface="+mj-ea"/>
                <a:cs typeface="+mj-cs"/>
              </a:rPr>
            </a:br>
            <a:r>
              <a:rPr lang="en-US" sz="2200" dirty="0" smtClean="0">
                <a:ea typeface="+mj-ea"/>
                <a:cs typeface="+mj-cs"/>
              </a:rPr>
              <a:t>Research Associate, Harvard TH Chan School of Public Health and Botswana Harvard AIDS Institute Partnership</a:t>
            </a:r>
            <a:r>
              <a:rPr lang="en-US" sz="3100" dirty="0">
                <a:ea typeface="+mj-ea"/>
                <a:cs typeface="+mj-cs"/>
              </a:rPr>
              <a:t/>
            </a:r>
            <a:br>
              <a:rPr lang="en-US" sz="3100" dirty="0">
                <a:ea typeface="+mj-ea"/>
                <a:cs typeface="+mj-cs"/>
              </a:rPr>
            </a:br>
            <a:endParaRPr lang="en-US" i="1" dirty="0">
              <a:ea typeface="+mj-ea"/>
              <a:cs typeface="+mj-cs"/>
            </a:endParaRPr>
          </a:p>
        </p:txBody>
      </p:sp>
      <p:pic>
        <p:nvPicPr>
          <p:cNvPr id="61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0" y="4495802"/>
            <a:ext cx="1749425" cy="5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6363" y="4568430"/>
            <a:ext cx="2881312"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80" y="4504136"/>
            <a:ext cx="35020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Could </a:t>
            </a:r>
            <a:r>
              <a:rPr lang="en-US" dirty="0" smtClean="0">
                <a:solidFill>
                  <a:schemeClr val="tx2"/>
                </a:solidFill>
                <a:latin typeface="Calibri" charset="0"/>
              </a:rPr>
              <a:t>Results be Explained by Bias?</a:t>
            </a:r>
            <a:endParaRPr lang="en-US" dirty="0">
              <a:solidFill>
                <a:schemeClr val="tx2"/>
              </a:solidFill>
              <a:latin typeface="Calibri" charset="0"/>
            </a:endParaRPr>
          </a:p>
        </p:txBody>
      </p:sp>
      <p:sp>
        <p:nvSpPr>
          <p:cNvPr id="5" name="Content Placeholder 4"/>
          <p:cNvSpPr>
            <a:spLocks noGrp="1"/>
          </p:cNvSpPr>
          <p:nvPr>
            <p:ph idx="1"/>
          </p:nvPr>
        </p:nvSpPr>
        <p:spPr>
          <a:xfrm>
            <a:off x="457200" y="837010"/>
            <a:ext cx="8229600" cy="4133850"/>
          </a:xfrm>
        </p:spPr>
        <p:txBody>
          <a:bodyPr rtlCol="0">
            <a:noAutofit/>
          </a:bodyPr>
          <a:lstStyle/>
          <a:p>
            <a:pPr marL="0" indent="0" fontAlgn="auto">
              <a:spcAft>
                <a:spcPts val="0"/>
              </a:spcAft>
              <a:buNone/>
              <a:defRPr/>
            </a:pPr>
            <a:r>
              <a:rPr lang="en-US" b="1" dirty="0" smtClean="0">
                <a:solidFill>
                  <a:srgbClr val="000000"/>
                </a:solidFill>
              </a:rPr>
              <a:t>Confounding</a:t>
            </a:r>
          </a:p>
          <a:p>
            <a:pPr fontAlgn="auto">
              <a:spcAft>
                <a:spcPts val="0"/>
              </a:spcAft>
              <a:defRPr/>
            </a:pPr>
            <a:r>
              <a:rPr lang="en-US" sz="2000" dirty="0" smtClean="0">
                <a:solidFill>
                  <a:srgbClr val="000000"/>
                </a:solidFill>
              </a:rPr>
              <a:t>None </a:t>
            </a:r>
            <a:r>
              <a:rPr lang="en-US" sz="2000" dirty="0">
                <a:solidFill>
                  <a:srgbClr val="000000"/>
                </a:solidFill>
              </a:rPr>
              <a:t>of the 5 </a:t>
            </a:r>
            <a:r>
              <a:rPr lang="en-US" sz="2000" dirty="0" smtClean="0">
                <a:solidFill>
                  <a:srgbClr val="000000"/>
                </a:solidFill>
              </a:rPr>
              <a:t>cases had </a:t>
            </a:r>
            <a:r>
              <a:rPr lang="en-US" sz="2000" dirty="0" smtClean="0">
                <a:solidFill>
                  <a:srgbClr val="000000"/>
                </a:solidFill>
              </a:rPr>
              <a:t>any measured potential confounding </a:t>
            </a:r>
            <a:r>
              <a:rPr lang="en-US" sz="2000" dirty="0" smtClean="0">
                <a:solidFill>
                  <a:srgbClr val="000000"/>
                </a:solidFill>
              </a:rPr>
              <a:t>factor</a:t>
            </a:r>
            <a:r>
              <a:rPr lang="en-US" sz="2000" dirty="0" smtClean="0">
                <a:solidFill>
                  <a:srgbClr val="000000"/>
                </a:solidFill>
                <a:ea typeface="+mn-ea"/>
                <a:cs typeface="+mn-cs"/>
              </a:rPr>
              <a:t> </a:t>
            </a:r>
            <a:r>
              <a:rPr lang="en-US" sz="2000" dirty="0" smtClean="0">
                <a:solidFill>
                  <a:srgbClr val="000000"/>
                </a:solidFill>
                <a:ea typeface="+mn-ea"/>
                <a:cs typeface="+mn-cs"/>
              </a:rPr>
              <a:t>and </a:t>
            </a:r>
            <a:r>
              <a:rPr lang="en-US" sz="2000" dirty="0">
                <a:solidFill>
                  <a:srgbClr val="000000"/>
                </a:solidFill>
                <a:ea typeface="+mn-ea"/>
                <a:cs typeface="+mn-cs"/>
              </a:rPr>
              <a:t>n</a:t>
            </a:r>
            <a:r>
              <a:rPr lang="en-US" sz="2000" dirty="0" smtClean="0">
                <a:solidFill>
                  <a:srgbClr val="000000"/>
                </a:solidFill>
                <a:ea typeface="+mn-ea"/>
                <a:cs typeface="+mn-cs"/>
              </a:rPr>
              <a:t>o </a:t>
            </a:r>
            <a:r>
              <a:rPr lang="en-US" sz="2000" dirty="0" smtClean="0">
                <a:solidFill>
                  <a:srgbClr val="000000"/>
                </a:solidFill>
                <a:ea typeface="+mn-ea"/>
                <a:cs typeface="+mn-cs"/>
              </a:rPr>
              <a:t>difference in measured confounders except maternal </a:t>
            </a:r>
            <a:r>
              <a:rPr lang="en-US" sz="2000" dirty="0" smtClean="0">
                <a:solidFill>
                  <a:srgbClr val="000000"/>
                </a:solidFill>
                <a:ea typeface="+mn-ea"/>
                <a:cs typeface="+mn-cs"/>
              </a:rPr>
              <a:t>age which would bias toward the null</a:t>
            </a:r>
          </a:p>
          <a:p>
            <a:pPr marL="0" indent="0" fontAlgn="auto">
              <a:spcAft>
                <a:spcPts val="0"/>
              </a:spcAft>
              <a:buNone/>
              <a:defRPr/>
            </a:pPr>
            <a:endParaRPr lang="en-US" sz="2000" dirty="0">
              <a:solidFill>
                <a:srgbClr val="000000"/>
              </a:solidFill>
              <a:ea typeface="+mn-ea"/>
              <a:cs typeface="+mn-cs"/>
            </a:endParaRPr>
          </a:p>
          <a:p>
            <a:pPr marL="0" indent="0" fontAlgn="auto">
              <a:spcAft>
                <a:spcPts val="0"/>
              </a:spcAft>
              <a:buNone/>
              <a:defRPr/>
            </a:pPr>
            <a:r>
              <a:rPr lang="en-US" b="1" dirty="0" smtClean="0">
                <a:solidFill>
                  <a:srgbClr val="000000"/>
                </a:solidFill>
                <a:ea typeface="+mn-ea"/>
                <a:cs typeface="+mn-cs"/>
              </a:rPr>
              <a:t>Misclassification</a:t>
            </a:r>
          </a:p>
          <a:p>
            <a:pPr fontAlgn="auto">
              <a:spcAft>
                <a:spcPts val="0"/>
              </a:spcAft>
              <a:defRPr/>
            </a:pPr>
            <a:r>
              <a:rPr lang="en-US" sz="2000" b="1" dirty="0" smtClean="0">
                <a:solidFill>
                  <a:srgbClr val="000000"/>
                </a:solidFill>
                <a:ea typeface="+mn-ea"/>
                <a:cs typeface="+mn-cs"/>
              </a:rPr>
              <a:t>Outcome: </a:t>
            </a:r>
            <a:r>
              <a:rPr lang="en-US" sz="2000" dirty="0" smtClean="0">
                <a:solidFill>
                  <a:srgbClr val="000000"/>
                </a:solidFill>
                <a:ea typeface="+mn-ea"/>
                <a:cs typeface="+mn-cs"/>
              </a:rPr>
              <a:t>4/5 cases with photo confirmation, description of anencephaly</a:t>
            </a:r>
          </a:p>
          <a:p>
            <a:pPr fontAlgn="auto">
              <a:spcAft>
                <a:spcPts val="0"/>
              </a:spcAft>
              <a:defRPr/>
            </a:pPr>
            <a:r>
              <a:rPr lang="en-US" sz="2000" b="1" dirty="0" smtClean="0">
                <a:solidFill>
                  <a:srgbClr val="000000"/>
                </a:solidFill>
                <a:ea typeface="+mn-ea"/>
                <a:cs typeface="+mn-cs"/>
              </a:rPr>
              <a:t>Exposure:</a:t>
            </a:r>
            <a:r>
              <a:rPr lang="en-US" sz="2000" dirty="0" smtClean="0">
                <a:solidFill>
                  <a:srgbClr val="000000"/>
                </a:solidFill>
                <a:ea typeface="+mn-ea"/>
                <a:cs typeface="+mn-cs"/>
              </a:rPr>
              <a:t> All cases started DTG &gt;3 months prior to conception in the DTG era</a:t>
            </a:r>
          </a:p>
          <a:p>
            <a:pPr lvl="1" fontAlgn="auto">
              <a:spcAft>
                <a:spcPts val="0"/>
              </a:spcAft>
              <a:defRPr/>
            </a:pPr>
            <a:r>
              <a:rPr lang="en-US" sz="2000" dirty="0">
                <a:solidFill>
                  <a:srgbClr val="000000"/>
                </a:solidFill>
              </a:rPr>
              <a:t>Confirmed HIV, ART and other medication exposures with all available medical records and with mother for all spine/head defects throughout the study</a:t>
            </a:r>
          </a:p>
          <a:p>
            <a:pPr lvl="1" fontAlgn="auto">
              <a:spcAft>
                <a:spcPts val="0"/>
              </a:spcAft>
              <a:defRPr/>
            </a:pPr>
            <a:endParaRPr lang="en-US" dirty="0" smtClean="0">
              <a:solidFill>
                <a:srgbClr val="000000"/>
              </a:solidFill>
              <a:ea typeface="+mn-ea"/>
              <a:cs typeface="+mn-cs"/>
            </a:endParaRPr>
          </a:p>
          <a:p>
            <a:pPr fontAlgn="auto">
              <a:spcAft>
                <a:spcPts val="0"/>
              </a:spcAft>
              <a:defRPr/>
            </a:pPr>
            <a:endParaRPr lang="en-US" dirty="0" smtClean="0">
              <a:solidFill>
                <a:srgbClr val="000000"/>
              </a:solidFill>
              <a:ea typeface="+mn-ea"/>
              <a:cs typeface="+mn-cs"/>
            </a:endParaRPr>
          </a:p>
        </p:txBody>
      </p:sp>
    </p:spTree>
    <p:extLst>
      <p:ext uri="{BB962C8B-B14F-4D97-AF65-F5344CB8AC3E}">
        <p14:creationId xmlns:p14="http://schemas.microsoft.com/office/powerpoint/2010/main" val="26810435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Could results be due to historical bias?</a:t>
            </a:r>
            <a:endParaRPr lang="en-US" dirty="0">
              <a:solidFill>
                <a:schemeClr val="tx2"/>
              </a:solidFill>
              <a:latin typeface="Calibri" charset="0"/>
            </a:endParaRPr>
          </a:p>
        </p:txBody>
      </p:sp>
      <p:sp>
        <p:nvSpPr>
          <p:cNvPr id="3" name="Content Placeholder 2"/>
          <p:cNvSpPr>
            <a:spLocks noGrp="1"/>
          </p:cNvSpPr>
          <p:nvPr>
            <p:ph idx="1"/>
          </p:nvPr>
        </p:nvSpPr>
        <p:spPr>
          <a:xfrm>
            <a:off x="457200" y="904928"/>
            <a:ext cx="8204200" cy="4123133"/>
          </a:xfrm>
        </p:spPr>
        <p:txBody>
          <a:bodyPr rtlCol="0">
            <a:normAutofit fontScale="92500" lnSpcReduction="20000"/>
          </a:bodyPr>
          <a:lstStyle/>
          <a:p>
            <a:pPr marL="0" indent="0" fontAlgn="auto">
              <a:spcAft>
                <a:spcPts val="0"/>
              </a:spcAft>
              <a:buNone/>
              <a:defRPr/>
            </a:pPr>
            <a:r>
              <a:rPr lang="en-US" b="1" dirty="0"/>
              <a:t>Since May 2018 the overall rate of NTDs lower than in prior years </a:t>
            </a:r>
            <a:r>
              <a:rPr lang="en-US" dirty="0"/>
              <a:t>12/29,979, </a:t>
            </a:r>
            <a:r>
              <a:rPr lang="en-US" dirty="0">
                <a:solidFill>
                  <a:srgbClr val="FF0000"/>
                </a:solidFill>
              </a:rPr>
              <a:t>0.04%</a:t>
            </a:r>
            <a:r>
              <a:rPr lang="en-US" dirty="0"/>
              <a:t> vs. 98/119.033, </a:t>
            </a:r>
            <a:r>
              <a:rPr lang="en-US" dirty="0">
                <a:solidFill>
                  <a:srgbClr val="FF0000"/>
                </a:solidFill>
              </a:rPr>
              <a:t>0.08% </a:t>
            </a:r>
            <a:r>
              <a:rPr lang="en-US" dirty="0"/>
              <a:t>(overall)</a:t>
            </a:r>
          </a:p>
          <a:p>
            <a:pPr lvl="1" fontAlgn="auto">
              <a:spcAft>
                <a:spcPts val="0"/>
              </a:spcAft>
              <a:buFont typeface="Arial"/>
              <a:buChar char="–"/>
              <a:defRPr/>
            </a:pPr>
            <a:r>
              <a:rPr lang="en-US" dirty="0"/>
              <a:t>1/1275 DTG Conception (</a:t>
            </a:r>
            <a:r>
              <a:rPr lang="en-US" dirty="0">
                <a:solidFill>
                  <a:srgbClr val="FF0000"/>
                </a:solidFill>
              </a:rPr>
              <a:t>0.08%</a:t>
            </a:r>
            <a:r>
              <a:rPr lang="en-US" dirty="0"/>
              <a:t>)</a:t>
            </a:r>
          </a:p>
          <a:p>
            <a:pPr lvl="1" fontAlgn="auto">
              <a:spcAft>
                <a:spcPts val="0"/>
              </a:spcAft>
              <a:buFont typeface="Arial"/>
              <a:buChar char="–"/>
              <a:defRPr/>
            </a:pPr>
            <a:r>
              <a:rPr lang="en-US" dirty="0"/>
              <a:t>1/3492 Non-DTG Conception (</a:t>
            </a:r>
            <a:r>
              <a:rPr lang="en-US" dirty="0">
                <a:solidFill>
                  <a:srgbClr val="FF0000"/>
                </a:solidFill>
              </a:rPr>
              <a:t>0.03%</a:t>
            </a:r>
            <a:r>
              <a:rPr lang="en-US" dirty="0"/>
              <a:t>)</a:t>
            </a:r>
          </a:p>
          <a:p>
            <a:pPr lvl="1" fontAlgn="auto">
              <a:spcAft>
                <a:spcPts val="0"/>
              </a:spcAft>
              <a:buFont typeface="Arial"/>
              <a:buChar char="–"/>
              <a:defRPr/>
            </a:pPr>
            <a:r>
              <a:rPr lang="en-US" dirty="0"/>
              <a:t>0/2172 EFV-Conception (</a:t>
            </a:r>
            <a:r>
              <a:rPr lang="en-US" dirty="0">
                <a:solidFill>
                  <a:srgbClr val="FF0000"/>
                </a:solidFill>
              </a:rPr>
              <a:t>0.00%</a:t>
            </a:r>
            <a:r>
              <a:rPr lang="en-US" dirty="0"/>
              <a:t>)</a:t>
            </a:r>
          </a:p>
          <a:p>
            <a:pPr lvl="1" fontAlgn="auto">
              <a:spcAft>
                <a:spcPts val="0"/>
              </a:spcAft>
              <a:buFont typeface="Arial"/>
              <a:buChar char="–"/>
              <a:defRPr/>
            </a:pPr>
            <a:r>
              <a:rPr lang="en-US" dirty="0"/>
              <a:t>1/1028 DTG starts in pregnancy (</a:t>
            </a:r>
            <a:r>
              <a:rPr lang="en-US" dirty="0">
                <a:solidFill>
                  <a:srgbClr val="FF0000"/>
                </a:solidFill>
              </a:rPr>
              <a:t>0.10%</a:t>
            </a:r>
            <a:r>
              <a:rPr lang="en-US" dirty="0"/>
              <a:t>)</a:t>
            </a:r>
          </a:p>
          <a:p>
            <a:pPr lvl="1" fontAlgn="auto">
              <a:spcAft>
                <a:spcPts val="0"/>
              </a:spcAft>
              <a:buFont typeface="Arial"/>
              <a:buChar char="–"/>
              <a:defRPr/>
            </a:pPr>
            <a:r>
              <a:rPr lang="en-US" dirty="0"/>
              <a:t>9/23,315 HIV-negative (</a:t>
            </a:r>
            <a:r>
              <a:rPr lang="en-US" dirty="0">
                <a:solidFill>
                  <a:srgbClr val="FF0000"/>
                </a:solidFill>
              </a:rPr>
              <a:t>0.04%</a:t>
            </a:r>
            <a:r>
              <a:rPr lang="en-US" dirty="0"/>
              <a:t>)</a:t>
            </a:r>
          </a:p>
          <a:p>
            <a:pPr lvl="1" fontAlgn="auto">
              <a:spcAft>
                <a:spcPts val="0"/>
              </a:spcAft>
              <a:buFont typeface="Arial"/>
              <a:buChar char="–"/>
              <a:defRPr/>
            </a:pPr>
            <a:endParaRPr lang="en-US" dirty="0">
              <a:ea typeface="+mn-ea"/>
            </a:endParaRPr>
          </a:p>
          <a:p>
            <a:pPr marL="0" indent="0" fontAlgn="auto">
              <a:spcAft>
                <a:spcPts val="0"/>
              </a:spcAft>
              <a:buNone/>
              <a:defRPr/>
            </a:pPr>
            <a:r>
              <a:rPr lang="en-US" b="1" dirty="0" smtClean="0">
                <a:ea typeface="+mn-ea"/>
                <a:cs typeface="+mn-cs"/>
              </a:rPr>
              <a:t>Sensitivity analysis restricting to </a:t>
            </a:r>
            <a:r>
              <a:rPr lang="en-US" b="1" dirty="0" smtClean="0">
                <a:ea typeface="+mn-ea"/>
                <a:cs typeface="+mn-cs"/>
              </a:rPr>
              <a:t>time period </a:t>
            </a:r>
            <a:r>
              <a:rPr lang="en-US" b="1" dirty="0" smtClean="0">
                <a:ea typeface="+mn-ea"/>
                <a:cs typeface="+mn-cs"/>
              </a:rPr>
              <a:t>after DTG rollout </a:t>
            </a:r>
            <a:r>
              <a:rPr lang="en-US" b="1" dirty="0" smtClean="0">
                <a:ea typeface="+mn-ea"/>
                <a:cs typeface="+mn-cs"/>
              </a:rPr>
              <a:t>was </a:t>
            </a:r>
            <a:r>
              <a:rPr lang="en-US" b="1" dirty="0" smtClean="0">
                <a:ea typeface="+mn-ea"/>
                <a:cs typeface="+mn-cs"/>
              </a:rPr>
              <a:t>similar</a:t>
            </a:r>
          </a:p>
          <a:p>
            <a:pPr lvl="1" fontAlgn="auto">
              <a:spcAft>
                <a:spcPts val="0"/>
              </a:spcAft>
              <a:buFont typeface="Arial"/>
              <a:buChar char="–"/>
              <a:defRPr/>
            </a:pPr>
            <a:r>
              <a:rPr lang="en-US" dirty="0" smtClean="0">
                <a:ea typeface="+mn-ea"/>
              </a:rPr>
              <a:t>Prevalence difference comparing DTG-conception </a:t>
            </a:r>
            <a:r>
              <a:rPr lang="en-US" dirty="0" err="1" smtClean="0">
                <a:ea typeface="+mn-ea"/>
              </a:rPr>
              <a:t>vs</a:t>
            </a:r>
            <a:r>
              <a:rPr lang="en-US" dirty="0" smtClean="0">
                <a:ea typeface="+mn-ea"/>
              </a:rPr>
              <a:t> non-DTG at conception during this period was </a:t>
            </a:r>
            <a:r>
              <a:rPr lang="en-US" dirty="0" smtClean="0">
                <a:solidFill>
                  <a:srgbClr val="FF0000"/>
                </a:solidFill>
                <a:ea typeface="+mn-ea"/>
              </a:rPr>
              <a:t>0.22</a:t>
            </a:r>
            <a:r>
              <a:rPr lang="en-US" dirty="0">
                <a:solidFill>
                  <a:srgbClr val="FF0000"/>
                </a:solidFill>
                <a:ea typeface="+mn-ea"/>
              </a:rPr>
              <a:t>% (95% CI 0.01, 0.62)</a:t>
            </a:r>
            <a:r>
              <a:rPr lang="en-US" dirty="0">
                <a:ea typeface="+mn-ea"/>
              </a:rPr>
              <a:t>. </a:t>
            </a:r>
            <a:endParaRPr lang="en-US" dirty="0" smtClean="0">
              <a:ea typeface="+mn-ea"/>
            </a:endParaRPr>
          </a:p>
          <a:p>
            <a:pPr lvl="1" fontAlgn="auto">
              <a:spcAft>
                <a:spcPts val="0"/>
              </a:spcAft>
              <a:buFont typeface="Arial"/>
              <a:buChar char="–"/>
              <a:defRPr/>
            </a:pPr>
            <a:endParaRPr lang="en-US" dirty="0">
              <a:ea typeface="+mn-ea"/>
            </a:endParaRPr>
          </a:p>
        </p:txBody>
      </p:sp>
    </p:spTree>
    <p:extLst>
      <p:ext uri="{BB962C8B-B14F-4D97-AF65-F5344CB8AC3E}">
        <p14:creationId xmlns:p14="http://schemas.microsoft.com/office/powerpoint/2010/main" val="26772292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What about other data sources?</a:t>
            </a:r>
            <a:endParaRPr lang="en-US" dirty="0">
              <a:solidFill>
                <a:schemeClr val="tx2"/>
              </a:solidFill>
              <a:latin typeface="Calibri"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31225990"/>
              </p:ext>
            </p:extLst>
          </p:nvPr>
        </p:nvGraphicFramePr>
        <p:xfrm>
          <a:off x="129349" y="836612"/>
          <a:ext cx="8671470" cy="4306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539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Power to detect a 10-fold increase</a:t>
            </a:r>
            <a:endParaRPr lang="en-US" dirty="0">
              <a:solidFill>
                <a:schemeClr val="tx2"/>
              </a:solidFill>
              <a:latin typeface="Calibri"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83778839"/>
              </p:ext>
            </p:extLst>
          </p:nvPr>
        </p:nvGraphicFramePr>
        <p:xfrm>
          <a:off x="129349" y="836612"/>
          <a:ext cx="8671470" cy="43068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41778" y="1811029"/>
            <a:ext cx="5162149" cy="369332"/>
          </a:xfrm>
          <a:prstGeom prst="rect">
            <a:avLst/>
          </a:prstGeom>
          <a:solidFill>
            <a:schemeClr val="bg1"/>
          </a:solidFill>
          <a:ln>
            <a:solidFill>
              <a:schemeClr val="tx1"/>
            </a:solidFill>
          </a:ln>
        </p:spPr>
        <p:txBody>
          <a:bodyPr wrap="square" rtlCol="0">
            <a:spAutoFit/>
          </a:bodyPr>
          <a:lstStyle/>
          <a:p>
            <a:pPr algn="ctr"/>
            <a:r>
              <a:rPr lang="en-US" dirty="0" smtClean="0"/>
              <a:t>&lt;</a:t>
            </a:r>
            <a:r>
              <a:rPr lang="en-US" dirty="0" smtClean="0"/>
              <a:t>10 % power to detect a 10x increase </a:t>
            </a:r>
          </a:p>
        </p:txBody>
      </p:sp>
      <p:sp>
        <p:nvSpPr>
          <p:cNvPr id="3" name="Frame 2"/>
          <p:cNvSpPr/>
          <p:nvPr/>
        </p:nvSpPr>
        <p:spPr>
          <a:xfrm>
            <a:off x="3344334" y="1001889"/>
            <a:ext cx="5559778" cy="2878667"/>
          </a:xfrm>
          <a:prstGeom prst="frame">
            <a:avLst>
              <a:gd name="adj1" fmla="val 416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9365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Power to detect a 10-fold increase</a:t>
            </a:r>
            <a:endParaRPr lang="en-US" dirty="0">
              <a:solidFill>
                <a:schemeClr val="tx2"/>
              </a:solidFill>
              <a:latin typeface="Calibri"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3823791"/>
              </p:ext>
            </p:extLst>
          </p:nvPr>
        </p:nvGraphicFramePr>
        <p:xfrm>
          <a:off x="129349" y="836612"/>
          <a:ext cx="8671470" cy="4306887"/>
        </p:xfrm>
        <a:graphic>
          <a:graphicData uri="http://schemas.openxmlformats.org/drawingml/2006/chart">
            <c:chart xmlns:c="http://schemas.openxmlformats.org/drawingml/2006/chart" xmlns:r="http://schemas.openxmlformats.org/officeDocument/2006/relationships" r:id="rId3"/>
          </a:graphicData>
        </a:graphic>
      </p:graphicFrame>
      <p:sp>
        <p:nvSpPr>
          <p:cNvPr id="3" name="Frame 2"/>
          <p:cNvSpPr/>
          <p:nvPr/>
        </p:nvSpPr>
        <p:spPr>
          <a:xfrm>
            <a:off x="804333" y="620889"/>
            <a:ext cx="2652890" cy="4374444"/>
          </a:xfrm>
          <a:prstGeom prst="frame">
            <a:avLst>
              <a:gd name="adj1" fmla="val 56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4165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Power to detect a 10-fold increase</a:t>
            </a:r>
            <a:endParaRPr lang="en-US" dirty="0">
              <a:solidFill>
                <a:schemeClr val="tx2"/>
              </a:solidFill>
              <a:latin typeface="Calibri"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77576001"/>
              </p:ext>
            </p:extLst>
          </p:nvPr>
        </p:nvGraphicFramePr>
        <p:xfrm>
          <a:off x="129349" y="836612"/>
          <a:ext cx="8671470" cy="4306887"/>
        </p:xfrm>
        <a:graphic>
          <a:graphicData uri="http://schemas.openxmlformats.org/drawingml/2006/chart">
            <c:chart xmlns:c="http://schemas.openxmlformats.org/drawingml/2006/chart" xmlns:r="http://schemas.openxmlformats.org/officeDocument/2006/relationships" r:id="rId3"/>
          </a:graphicData>
        </a:graphic>
      </p:graphicFrame>
      <p:sp>
        <p:nvSpPr>
          <p:cNvPr id="3" name="Frame 2"/>
          <p:cNvSpPr/>
          <p:nvPr/>
        </p:nvSpPr>
        <p:spPr>
          <a:xfrm>
            <a:off x="804333" y="620889"/>
            <a:ext cx="2652890" cy="4374444"/>
          </a:xfrm>
          <a:prstGeom prst="frame">
            <a:avLst>
              <a:gd name="adj1" fmla="val 56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697111" y="1131295"/>
            <a:ext cx="4713111" cy="1569660"/>
          </a:xfrm>
          <a:prstGeom prst="rect">
            <a:avLst/>
          </a:prstGeom>
          <a:solidFill>
            <a:schemeClr val="bg1"/>
          </a:solidFill>
          <a:ln>
            <a:solidFill>
              <a:schemeClr val="tx1"/>
            </a:solidFill>
          </a:ln>
        </p:spPr>
        <p:txBody>
          <a:bodyPr wrap="square" rtlCol="0">
            <a:spAutoFit/>
          </a:bodyPr>
          <a:lstStyle/>
          <a:p>
            <a:pPr marL="342900" indent="-342900">
              <a:buFont typeface="Arial"/>
              <a:buChar char="•"/>
            </a:pPr>
            <a:r>
              <a:rPr lang="en-US" sz="2400" dirty="0" smtClean="0"/>
              <a:t>Prospective (except Brazil)</a:t>
            </a:r>
          </a:p>
          <a:p>
            <a:pPr marL="342900" indent="-342900">
              <a:buFont typeface="Arial"/>
              <a:buChar char="•"/>
            </a:pPr>
            <a:r>
              <a:rPr lang="en-US" sz="2400" dirty="0" smtClean="0"/>
              <a:t>Internal comparator groups</a:t>
            </a:r>
          </a:p>
          <a:p>
            <a:pPr marL="342900" indent="-342900">
              <a:buFont typeface="Arial"/>
              <a:buChar char="•"/>
            </a:pPr>
            <a:r>
              <a:rPr lang="en-US" sz="2400" dirty="0" smtClean="0"/>
              <a:t>Includes </a:t>
            </a:r>
            <a:r>
              <a:rPr lang="en-US" sz="2400" dirty="0"/>
              <a:t>e</a:t>
            </a:r>
            <a:r>
              <a:rPr lang="en-US" sz="2400" dirty="0" smtClean="0"/>
              <a:t>valuation for outcome among stillbirth/terminations</a:t>
            </a:r>
          </a:p>
        </p:txBody>
      </p:sp>
    </p:spTree>
    <p:extLst>
      <p:ext uri="{BB962C8B-B14F-4D97-AF65-F5344CB8AC3E}">
        <p14:creationId xmlns:p14="http://schemas.microsoft.com/office/powerpoint/2010/main" val="1485211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NTD Prevalence in largest studies</a:t>
            </a:r>
            <a:endParaRPr lang="en-US" dirty="0">
              <a:solidFill>
                <a:schemeClr val="tx2"/>
              </a:solidFill>
              <a:latin typeface="Calibri" charset="0"/>
            </a:endParaRPr>
          </a:p>
        </p:txBody>
      </p:sp>
      <p:sp>
        <p:nvSpPr>
          <p:cNvPr id="5" name="Content Placeholder 4"/>
          <p:cNvSpPr>
            <a:spLocks noGrp="1"/>
          </p:cNvSpPr>
          <p:nvPr>
            <p:ph idx="1"/>
          </p:nvPr>
        </p:nvSpPr>
        <p:spPr>
          <a:xfrm>
            <a:off x="457200" y="837010"/>
            <a:ext cx="8229600" cy="4133850"/>
          </a:xfrm>
        </p:spPr>
        <p:txBody>
          <a:bodyPr rtlCol="0">
            <a:noAutofit/>
          </a:bodyPr>
          <a:lstStyle/>
          <a:p>
            <a:pPr marL="0" indent="0" fontAlgn="auto">
              <a:spcAft>
                <a:spcPts val="0"/>
              </a:spcAft>
              <a:buNone/>
              <a:defRPr/>
            </a:pPr>
            <a:endParaRPr lang="en-US" sz="2000" dirty="0" smtClean="0">
              <a:solidFill>
                <a:srgbClr val="000000"/>
              </a:solidFill>
              <a:ea typeface="+mn-ea"/>
            </a:endParaRPr>
          </a:p>
          <a:p>
            <a:pPr fontAlgn="auto">
              <a:spcAft>
                <a:spcPts val="0"/>
              </a:spcAft>
              <a:buFont typeface="Arial"/>
              <a:buChar char="•"/>
              <a:defRPr/>
            </a:pPr>
            <a:r>
              <a:rPr lang="en-US" b="1" dirty="0" err="1" smtClean="0">
                <a:solidFill>
                  <a:srgbClr val="000000"/>
                </a:solidFill>
                <a:ea typeface="+mn-ea"/>
              </a:rPr>
              <a:t>Tsepamo</a:t>
            </a:r>
            <a:r>
              <a:rPr lang="en-US" dirty="0" smtClean="0">
                <a:solidFill>
                  <a:srgbClr val="000000"/>
                </a:solidFill>
                <a:ea typeface="+mn-ea"/>
              </a:rPr>
              <a:t>: 5/1683 </a:t>
            </a:r>
            <a:r>
              <a:rPr lang="en-US" dirty="0" smtClean="0">
                <a:solidFill>
                  <a:srgbClr val="FF0000"/>
                </a:solidFill>
                <a:ea typeface="+mn-ea"/>
              </a:rPr>
              <a:t>(0.30%)</a:t>
            </a:r>
          </a:p>
          <a:p>
            <a:pPr fontAlgn="auto">
              <a:spcAft>
                <a:spcPts val="0"/>
              </a:spcAft>
              <a:buFont typeface="Arial"/>
              <a:buChar char="•"/>
              <a:defRPr/>
            </a:pPr>
            <a:r>
              <a:rPr lang="en-US" b="1" dirty="0" smtClean="0">
                <a:solidFill>
                  <a:srgbClr val="000000"/>
                </a:solidFill>
                <a:ea typeface="+mn-ea"/>
              </a:rPr>
              <a:t>Brazil</a:t>
            </a:r>
            <a:r>
              <a:rPr lang="en-US" dirty="0" smtClean="0">
                <a:solidFill>
                  <a:srgbClr val="000000"/>
                </a:solidFill>
                <a:ea typeface="+mn-ea"/>
              </a:rPr>
              <a:t>: 0/382 </a:t>
            </a:r>
            <a:r>
              <a:rPr lang="en-US" dirty="0" smtClean="0">
                <a:solidFill>
                  <a:srgbClr val="FF0000"/>
                </a:solidFill>
                <a:ea typeface="+mn-ea"/>
              </a:rPr>
              <a:t>(0.00%)</a:t>
            </a:r>
          </a:p>
          <a:p>
            <a:pPr fontAlgn="auto">
              <a:spcAft>
                <a:spcPts val="0"/>
              </a:spcAft>
              <a:buFont typeface="Arial"/>
              <a:buChar char="•"/>
              <a:defRPr/>
            </a:pPr>
            <a:r>
              <a:rPr lang="en-US" b="1" dirty="0" smtClean="0">
                <a:solidFill>
                  <a:srgbClr val="000000"/>
                </a:solidFill>
                <a:ea typeface="+mn-ea"/>
              </a:rPr>
              <a:t>APR</a:t>
            </a:r>
            <a:r>
              <a:rPr lang="en-US" dirty="0" smtClean="0">
                <a:solidFill>
                  <a:srgbClr val="000000"/>
                </a:solidFill>
                <a:ea typeface="+mn-ea"/>
              </a:rPr>
              <a:t>: 1/247 </a:t>
            </a:r>
            <a:r>
              <a:rPr lang="en-US" dirty="0" smtClean="0">
                <a:solidFill>
                  <a:srgbClr val="FF0000"/>
                </a:solidFill>
                <a:ea typeface="+mn-ea"/>
              </a:rPr>
              <a:t>(0.40%)</a:t>
            </a:r>
          </a:p>
          <a:p>
            <a:pPr fontAlgn="auto">
              <a:spcAft>
                <a:spcPts val="0"/>
              </a:spcAft>
              <a:buFont typeface="Arial"/>
              <a:buChar char="•"/>
              <a:defRPr/>
            </a:pPr>
            <a:r>
              <a:rPr lang="en-US" b="1" dirty="0" smtClean="0">
                <a:solidFill>
                  <a:srgbClr val="000000"/>
                </a:solidFill>
                <a:ea typeface="+mn-ea"/>
              </a:rPr>
              <a:t>Botswana MOH-CDC</a:t>
            </a:r>
            <a:r>
              <a:rPr lang="en-US" dirty="0" smtClean="0">
                <a:solidFill>
                  <a:srgbClr val="000000"/>
                </a:solidFill>
                <a:ea typeface="+mn-ea"/>
              </a:rPr>
              <a:t>: 1/152 </a:t>
            </a:r>
            <a:r>
              <a:rPr lang="en-US" dirty="0" smtClean="0">
                <a:solidFill>
                  <a:srgbClr val="FF0000"/>
                </a:solidFill>
                <a:ea typeface="+mn-ea"/>
              </a:rPr>
              <a:t>(0.66%)</a:t>
            </a:r>
          </a:p>
        </p:txBody>
      </p:sp>
    </p:spTree>
    <p:extLst>
      <p:ext uri="{BB962C8B-B14F-4D97-AF65-F5344CB8AC3E}">
        <p14:creationId xmlns:p14="http://schemas.microsoft.com/office/powerpoint/2010/main" val="7249650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Is there biologic plausibility?</a:t>
            </a:r>
            <a:endParaRPr lang="en-US" dirty="0">
              <a:solidFill>
                <a:schemeClr val="tx2"/>
              </a:solidFill>
              <a:latin typeface="Calibri" charset="0"/>
            </a:endParaRPr>
          </a:p>
        </p:txBody>
      </p:sp>
      <p:sp>
        <p:nvSpPr>
          <p:cNvPr id="5" name="Content Placeholder 4"/>
          <p:cNvSpPr>
            <a:spLocks noGrp="1"/>
          </p:cNvSpPr>
          <p:nvPr>
            <p:ph idx="1"/>
          </p:nvPr>
        </p:nvSpPr>
        <p:spPr>
          <a:xfrm>
            <a:off x="457200" y="837010"/>
            <a:ext cx="8229600" cy="4133850"/>
          </a:xfrm>
        </p:spPr>
        <p:txBody>
          <a:bodyPr rtlCol="0">
            <a:noAutofit/>
          </a:bodyPr>
          <a:lstStyle/>
          <a:p>
            <a:pPr marL="0" indent="0" fontAlgn="auto">
              <a:spcAft>
                <a:spcPts val="0"/>
              </a:spcAft>
              <a:buNone/>
              <a:defRPr/>
            </a:pPr>
            <a:r>
              <a:rPr lang="en-US" b="1" dirty="0" smtClean="0">
                <a:solidFill>
                  <a:srgbClr val="000000"/>
                </a:solidFill>
                <a:ea typeface="+mn-ea"/>
              </a:rPr>
              <a:t>Animal studies in preclinical drug development did not show any increased risk of birth defects</a:t>
            </a:r>
          </a:p>
          <a:p>
            <a:pPr fontAlgn="auto">
              <a:spcAft>
                <a:spcPts val="0"/>
              </a:spcAft>
              <a:defRPr/>
            </a:pPr>
            <a:r>
              <a:rPr lang="en-US" dirty="0">
                <a:solidFill>
                  <a:srgbClr val="000000"/>
                </a:solidFill>
                <a:ea typeface="+mn-ea"/>
              </a:rPr>
              <a:t>	</a:t>
            </a:r>
            <a:r>
              <a:rPr lang="en-US" dirty="0" smtClean="0">
                <a:solidFill>
                  <a:srgbClr val="000000"/>
                </a:solidFill>
                <a:ea typeface="+mn-ea"/>
              </a:rPr>
              <a:t>neither did early animal studies of thalidomide</a:t>
            </a:r>
          </a:p>
          <a:p>
            <a:pPr marL="0" indent="0" fontAlgn="auto">
              <a:spcAft>
                <a:spcPts val="0"/>
              </a:spcAft>
              <a:buNone/>
              <a:defRPr/>
            </a:pPr>
            <a:endParaRPr lang="en-US" dirty="0" smtClean="0">
              <a:solidFill>
                <a:srgbClr val="000000"/>
              </a:solidFill>
              <a:ea typeface="+mn-ea"/>
            </a:endParaRPr>
          </a:p>
          <a:p>
            <a:pPr marL="0" indent="0" fontAlgn="auto">
              <a:spcAft>
                <a:spcPts val="0"/>
              </a:spcAft>
              <a:buNone/>
              <a:defRPr/>
            </a:pPr>
            <a:r>
              <a:rPr lang="en-US" b="1" dirty="0" smtClean="0">
                <a:solidFill>
                  <a:srgbClr val="000000"/>
                </a:solidFill>
                <a:ea typeface="+mn-ea"/>
              </a:rPr>
              <a:t>In response to the signal, basic science studies developed to: </a:t>
            </a:r>
          </a:p>
          <a:p>
            <a:pPr marL="0" indent="0" fontAlgn="auto">
              <a:spcAft>
                <a:spcPts val="0"/>
              </a:spcAft>
              <a:buNone/>
              <a:defRPr/>
            </a:pPr>
            <a:r>
              <a:rPr lang="en-US" dirty="0" smtClean="0">
                <a:solidFill>
                  <a:srgbClr val="000000"/>
                </a:solidFill>
                <a:ea typeface="+mn-ea"/>
              </a:rPr>
              <a:t>1. Evaluate potential mechanisms (folate receptor antagonism) in cell culture</a:t>
            </a:r>
            <a:endParaRPr lang="en-US" dirty="0">
              <a:solidFill>
                <a:srgbClr val="000000"/>
              </a:solidFill>
              <a:ea typeface="+mn-ea"/>
            </a:endParaRPr>
          </a:p>
          <a:p>
            <a:pPr marL="0" indent="0" fontAlgn="auto">
              <a:spcAft>
                <a:spcPts val="0"/>
              </a:spcAft>
              <a:buNone/>
              <a:defRPr/>
            </a:pPr>
            <a:r>
              <a:rPr lang="en-US" dirty="0" smtClean="0">
                <a:solidFill>
                  <a:srgbClr val="000000"/>
                </a:solidFill>
                <a:ea typeface="+mn-ea"/>
              </a:rPr>
              <a:t>2. Evaluate for birth defects in </a:t>
            </a:r>
            <a:r>
              <a:rPr lang="en-US" dirty="0" smtClean="0">
                <a:solidFill>
                  <a:srgbClr val="000000"/>
                </a:solidFill>
                <a:ea typeface="+mn-ea"/>
              </a:rPr>
              <a:t>animal </a:t>
            </a:r>
            <a:r>
              <a:rPr lang="en-US" dirty="0" smtClean="0">
                <a:solidFill>
                  <a:srgbClr val="000000"/>
                </a:solidFill>
                <a:ea typeface="+mn-ea"/>
              </a:rPr>
              <a:t>model (rat, </a:t>
            </a:r>
            <a:r>
              <a:rPr lang="en-US" dirty="0" err="1" smtClean="0">
                <a:solidFill>
                  <a:srgbClr val="000000"/>
                </a:solidFill>
                <a:ea typeface="+mn-ea"/>
              </a:rPr>
              <a:t>zebrafish</a:t>
            </a:r>
            <a:r>
              <a:rPr lang="en-US" dirty="0" smtClean="0">
                <a:solidFill>
                  <a:srgbClr val="000000"/>
                </a:solidFill>
                <a:ea typeface="+mn-ea"/>
              </a:rPr>
              <a:t>, mouse)</a:t>
            </a:r>
          </a:p>
          <a:p>
            <a:pPr marL="0" indent="0" fontAlgn="auto">
              <a:spcAft>
                <a:spcPts val="0"/>
              </a:spcAft>
              <a:buNone/>
              <a:defRPr/>
            </a:pPr>
            <a:r>
              <a:rPr lang="en-US" dirty="0">
                <a:solidFill>
                  <a:srgbClr val="000000"/>
                </a:solidFill>
                <a:ea typeface="+mn-ea"/>
              </a:rPr>
              <a:t>	</a:t>
            </a:r>
            <a:endParaRPr lang="en-US" dirty="0" smtClean="0">
              <a:solidFill>
                <a:srgbClr val="000000"/>
              </a:solidFill>
              <a:ea typeface="+mn-ea"/>
            </a:endParaRPr>
          </a:p>
        </p:txBody>
      </p:sp>
    </p:spTree>
    <p:extLst>
      <p:ext uri="{BB962C8B-B14F-4D97-AF65-F5344CB8AC3E}">
        <p14:creationId xmlns:p14="http://schemas.microsoft.com/office/powerpoint/2010/main" val="1890529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3CBC0B-F141-4078-B04F-FDE3C95C3658}"/>
              </a:ext>
            </a:extLst>
          </p:cNvPr>
          <p:cNvSpPr>
            <a:spLocks noGrp="1"/>
          </p:cNvSpPr>
          <p:nvPr>
            <p:ph type="title"/>
          </p:nvPr>
        </p:nvSpPr>
        <p:spPr>
          <a:xfrm>
            <a:off x="311700" y="-93083"/>
            <a:ext cx="8520600" cy="572700"/>
          </a:xfrm>
        </p:spPr>
        <p:txBody>
          <a:bodyPr/>
          <a:lstStyle/>
          <a:p>
            <a:r>
              <a:rPr lang="en-US" dirty="0" smtClean="0">
                <a:solidFill>
                  <a:schemeClr val="tx2"/>
                </a:solidFill>
                <a:latin typeface="Calibri" charset="0"/>
              </a:rPr>
              <a:t>Mechanism: Folate receptor antagonism?</a:t>
            </a:r>
            <a:endParaRPr lang="en-US" dirty="0"/>
          </a:p>
        </p:txBody>
      </p:sp>
      <p:pic>
        <p:nvPicPr>
          <p:cNvPr id="8" name="Picture 7">
            <a:extLst>
              <a:ext uri="{FF2B5EF4-FFF2-40B4-BE49-F238E27FC236}">
                <a16:creationId xmlns="" xmlns:a16="http://schemas.microsoft.com/office/drawing/2014/main" id="{226514D3-D47A-4452-8216-441175B06896}"/>
              </a:ext>
            </a:extLst>
          </p:cNvPr>
          <p:cNvPicPr>
            <a:picLocks noChangeAspect="1"/>
          </p:cNvPicPr>
          <p:nvPr/>
        </p:nvPicPr>
        <p:blipFill>
          <a:blip r:embed="rId3"/>
          <a:stretch>
            <a:fillRect/>
          </a:stretch>
        </p:blipFill>
        <p:spPr>
          <a:xfrm>
            <a:off x="2856868" y="958937"/>
            <a:ext cx="2814521" cy="2266785"/>
          </a:xfrm>
          <a:prstGeom prst="rect">
            <a:avLst/>
          </a:prstGeom>
        </p:spPr>
      </p:pic>
      <p:cxnSp>
        <p:nvCxnSpPr>
          <p:cNvPr id="22" name="Straight Connector 21">
            <a:extLst>
              <a:ext uri="{FF2B5EF4-FFF2-40B4-BE49-F238E27FC236}">
                <a16:creationId xmlns="" xmlns:a16="http://schemas.microsoft.com/office/drawing/2014/main" id="{AC41A7F3-493F-4314-A3F6-E299448A206B}"/>
              </a:ext>
            </a:extLst>
          </p:cNvPr>
          <p:cNvCxnSpPr/>
          <p:nvPr/>
        </p:nvCxnSpPr>
        <p:spPr>
          <a:xfrm flipV="1">
            <a:off x="5121802" y="1249141"/>
            <a:ext cx="0" cy="146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5F71A7CD-1171-4EDC-B881-702CF293D86A}"/>
              </a:ext>
            </a:extLst>
          </p:cNvPr>
          <p:cNvSpPr txBox="1"/>
          <p:nvPr/>
        </p:nvSpPr>
        <p:spPr>
          <a:xfrm>
            <a:off x="0" y="350223"/>
            <a:ext cx="2829622" cy="461665"/>
          </a:xfrm>
          <a:prstGeom prst="rect">
            <a:avLst/>
          </a:prstGeom>
          <a:noFill/>
        </p:spPr>
        <p:txBody>
          <a:bodyPr wrap="none" rtlCol="0">
            <a:spAutoFit/>
          </a:bodyPr>
          <a:lstStyle/>
          <a:p>
            <a:pPr algn="ctr"/>
            <a:r>
              <a:rPr lang="en-US" b="1" u="sng" dirty="0">
                <a:solidFill>
                  <a:srgbClr val="C00000"/>
                </a:solidFill>
              </a:rPr>
              <a:t>ViiV </a:t>
            </a:r>
          </a:p>
          <a:p>
            <a:pPr algn="ctr"/>
            <a:r>
              <a:rPr lang="en-US" sz="1000" i="1" u="sng" dirty="0">
                <a:solidFill>
                  <a:srgbClr val="C00000"/>
                </a:solidFill>
              </a:rPr>
              <a:t>(</a:t>
            </a:r>
            <a:r>
              <a:rPr lang="en-US" sz="1000" i="1" u="sng" dirty="0" err="1">
                <a:solidFill>
                  <a:srgbClr val="C00000"/>
                </a:solidFill>
              </a:rPr>
              <a:t>Zamek-Gliszczynski</a:t>
            </a:r>
            <a:r>
              <a:rPr lang="en-US" sz="1000" i="1" u="sng" dirty="0">
                <a:solidFill>
                  <a:srgbClr val="C00000"/>
                </a:solidFill>
              </a:rPr>
              <a:t> Drug </a:t>
            </a:r>
            <a:r>
              <a:rPr lang="en-US" sz="1000" i="1" u="sng" dirty="0" err="1">
                <a:solidFill>
                  <a:srgbClr val="C00000"/>
                </a:solidFill>
              </a:rPr>
              <a:t>Metab</a:t>
            </a:r>
            <a:r>
              <a:rPr lang="en-US" sz="1000" i="1" u="sng" dirty="0">
                <a:solidFill>
                  <a:srgbClr val="C00000"/>
                </a:solidFill>
              </a:rPr>
              <a:t> </a:t>
            </a:r>
            <a:r>
              <a:rPr lang="en-US" sz="1000" i="1" u="sng" dirty="0" err="1">
                <a:solidFill>
                  <a:srgbClr val="C00000"/>
                </a:solidFill>
              </a:rPr>
              <a:t>Distrib</a:t>
            </a:r>
            <a:r>
              <a:rPr lang="en-US" sz="1000" i="1" u="sng" dirty="0">
                <a:solidFill>
                  <a:srgbClr val="C00000"/>
                </a:solidFill>
              </a:rPr>
              <a:t> 2019)</a:t>
            </a:r>
            <a:endParaRPr lang="en-US" sz="1050" b="1" u="sng" dirty="0">
              <a:solidFill>
                <a:srgbClr val="C00000"/>
              </a:solidFill>
            </a:endParaRPr>
          </a:p>
        </p:txBody>
      </p:sp>
      <p:sp>
        <p:nvSpPr>
          <p:cNvPr id="37" name="TextBox 36">
            <a:extLst>
              <a:ext uri="{FF2B5EF4-FFF2-40B4-BE49-F238E27FC236}">
                <a16:creationId xmlns="" xmlns:a16="http://schemas.microsoft.com/office/drawing/2014/main" id="{00CDD97A-3830-4339-BB43-026F3B673BD4}"/>
              </a:ext>
            </a:extLst>
          </p:cNvPr>
          <p:cNvSpPr txBox="1"/>
          <p:nvPr/>
        </p:nvSpPr>
        <p:spPr>
          <a:xfrm>
            <a:off x="3297639" y="367612"/>
            <a:ext cx="2085827" cy="461665"/>
          </a:xfrm>
          <a:prstGeom prst="rect">
            <a:avLst/>
          </a:prstGeom>
          <a:noFill/>
        </p:spPr>
        <p:txBody>
          <a:bodyPr wrap="none" rtlCol="0">
            <a:spAutoFit/>
          </a:bodyPr>
          <a:lstStyle/>
          <a:p>
            <a:pPr algn="ctr"/>
            <a:r>
              <a:rPr lang="en-US" b="1" u="sng" dirty="0">
                <a:solidFill>
                  <a:srgbClr val="7030A0"/>
                </a:solidFill>
              </a:rPr>
              <a:t>Gilead </a:t>
            </a:r>
          </a:p>
          <a:p>
            <a:pPr algn="ctr"/>
            <a:r>
              <a:rPr lang="en-US" sz="1000" u="sng" dirty="0">
                <a:solidFill>
                  <a:srgbClr val="7030A0"/>
                </a:solidFill>
              </a:rPr>
              <a:t>(</a:t>
            </a:r>
            <a:r>
              <a:rPr lang="en-US" sz="1000" u="sng" dirty="0" err="1">
                <a:solidFill>
                  <a:srgbClr val="7030A0"/>
                </a:solidFill>
              </a:rPr>
              <a:t>Liclican</a:t>
            </a:r>
            <a:r>
              <a:rPr lang="en-US" sz="1000" u="sng" dirty="0">
                <a:solidFill>
                  <a:srgbClr val="7030A0"/>
                </a:solidFill>
              </a:rPr>
              <a:t> 17</a:t>
            </a:r>
            <a:r>
              <a:rPr lang="en-US" sz="1000" u="sng" baseline="30000" dirty="0">
                <a:solidFill>
                  <a:srgbClr val="7030A0"/>
                </a:solidFill>
              </a:rPr>
              <a:t>th</a:t>
            </a:r>
            <a:r>
              <a:rPr lang="en-US" sz="1000" u="sng" dirty="0">
                <a:solidFill>
                  <a:srgbClr val="7030A0"/>
                </a:solidFill>
              </a:rPr>
              <a:t> Euro HIV/Hep 2019)</a:t>
            </a:r>
            <a:endParaRPr lang="en-US" b="1" u="sng" dirty="0">
              <a:solidFill>
                <a:srgbClr val="7030A0"/>
              </a:solidFill>
            </a:endParaRPr>
          </a:p>
        </p:txBody>
      </p:sp>
      <p:grpSp>
        <p:nvGrpSpPr>
          <p:cNvPr id="43" name="Group 42">
            <a:extLst>
              <a:ext uri="{FF2B5EF4-FFF2-40B4-BE49-F238E27FC236}">
                <a16:creationId xmlns="" xmlns:a16="http://schemas.microsoft.com/office/drawing/2014/main" id="{70A5BDD8-24CD-429A-9105-37ABA3087A8E}"/>
              </a:ext>
            </a:extLst>
          </p:cNvPr>
          <p:cNvGrpSpPr/>
          <p:nvPr/>
        </p:nvGrpSpPr>
        <p:grpSpPr>
          <a:xfrm>
            <a:off x="82051" y="839583"/>
            <a:ext cx="2621150" cy="2851164"/>
            <a:chOff x="214608" y="1204596"/>
            <a:chExt cx="2621150" cy="2851164"/>
          </a:xfrm>
        </p:grpSpPr>
        <p:pic>
          <p:nvPicPr>
            <p:cNvPr id="39" name="Picture 38">
              <a:extLst>
                <a:ext uri="{FF2B5EF4-FFF2-40B4-BE49-F238E27FC236}">
                  <a16:creationId xmlns="" xmlns:a16="http://schemas.microsoft.com/office/drawing/2014/main" id="{C3785915-A6CB-4C49-9552-D34E550CB526}"/>
                </a:ext>
              </a:extLst>
            </p:cNvPr>
            <p:cNvPicPr>
              <a:picLocks noChangeAspect="1"/>
            </p:cNvPicPr>
            <p:nvPr/>
          </p:nvPicPr>
          <p:blipFill>
            <a:blip r:embed="rId4"/>
            <a:stretch>
              <a:fillRect/>
            </a:stretch>
          </p:blipFill>
          <p:spPr>
            <a:xfrm>
              <a:off x="214608" y="1204596"/>
              <a:ext cx="2621150" cy="2851164"/>
            </a:xfrm>
            <a:prstGeom prst="rect">
              <a:avLst/>
            </a:prstGeom>
          </p:spPr>
        </p:pic>
        <p:grpSp>
          <p:nvGrpSpPr>
            <p:cNvPr id="42" name="Group 41">
              <a:extLst>
                <a:ext uri="{FF2B5EF4-FFF2-40B4-BE49-F238E27FC236}">
                  <a16:creationId xmlns="" xmlns:a16="http://schemas.microsoft.com/office/drawing/2014/main" id="{1E1D7646-3542-465C-AFD0-E17D8C623937}"/>
                </a:ext>
              </a:extLst>
            </p:cNvPr>
            <p:cNvGrpSpPr/>
            <p:nvPr/>
          </p:nvGrpSpPr>
          <p:grpSpPr>
            <a:xfrm>
              <a:off x="1188451" y="1388862"/>
              <a:ext cx="1606774" cy="202684"/>
              <a:chOff x="1188451" y="1388862"/>
              <a:chExt cx="1606774" cy="202684"/>
            </a:xfrm>
          </p:grpSpPr>
          <p:sp>
            <p:nvSpPr>
              <p:cNvPr id="40" name="TextBox 39">
                <a:extLst>
                  <a:ext uri="{FF2B5EF4-FFF2-40B4-BE49-F238E27FC236}">
                    <a16:creationId xmlns="" xmlns:a16="http://schemas.microsoft.com/office/drawing/2014/main" id="{FA673EAA-9949-4A28-B4FD-422148496BEC}"/>
                  </a:ext>
                </a:extLst>
              </p:cNvPr>
              <p:cNvSpPr txBox="1"/>
              <p:nvPr/>
            </p:nvSpPr>
            <p:spPr>
              <a:xfrm>
                <a:off x="1188451" y="1388862"/>
                <a:ext cx="849913" cy="200055"/>
              </a:xfrm>
              <a:prstGeom prst="rect">
                <a:avLst/>
              </a:prstGeom>
              <a:noFill/>
            </p:spPr>
            <p:txBody>
              <a:bodyPr wrap="none" rtlCol="0">
                <a:spAutoFit/>
              </a:bodyPr>
              <a:lstStyle/>
              <a:p>
                <a:r>
                  <a:rPr lang="en-US" sz="700" b="1" dirty="0">
                    <a:solidFill>
                      <a:srgbClr val="C00000"/>
                    </a:solidFill>
                  </a:rPr>
                  <a:t>Intestinal FOLR</a:t>
                </a:r>
              </a:p>
            </p:txBody>
          </p:sp>
          <p:sp>
            <p:nvSpPr>
              <p:cNvPr id="41" name="TextBox 40">
                <a:extLst>
                  <a:ext uri="{FF2B5EF4-FFF2-40B4-BE49-F238E27FC236}">
                    <a16:creationId xmlns="" xmlns:a16="http://schemas.microsoft.com/office/drawing/2014/main" id="{DF129909-281A-4AEB-A47B-BFF096DD7C4E}"/>
                  </a:ext>
                </a:extLst>
              </p:cNvPr>
              <p:cNvSpPr txBox="1"/>
              <p:nvPr/>
            </p:nvSpPr>
            <p:spPr>
              <a:xfrm>
                <a:off x="2097598" y="1391491"/>
                <a:ext cx="697627" cy="200055"/>
              </a:xfrm>
              <a:prstGeom prst="rect">
                <a:avLst/>
              </a:prstGeom>
              <a:noFill/>
            </p:spPr>
            <p:txBody>
              <a:bodyPr wrap="none" rtlCol="0">
                <a:spAutoFit/>
              </a:bodyPr>
              <a:lstStyle/>
              <a:p>
                <a:r>
                  <a:rPr lang="en-US" sz="700" b="1" dirty="0">
                    <a:solidFill>
                      <a:srgbClr val="C00000"/>
                    </a:solidFill>
                  </a:rPr>
                  <a:t>Renal FOLR</a:t>
                </a:r>
              </a:p>
            </p:txBody>
          </p:sp>
        </p:grpSp>
      </p:grpSp>
      <p:sp>
        <p:nvSpPr>
          <p:cNvPr id="45" name="TextBox 44">
            <a:extLst>
              <a:ext uri="{FF2B5EF4-FFF2-40B4-BE49-F238E27FC236}">
                <a16:creationId xmlns="" xmlns:a16="http://schemas.microsoft.com/office/drawing/2014/main" id="{BF96BBDE-82A6-4936-938E-B0B889F4AD14}"/>
              </a:ext>
            </a:extLst>
          </p:cNvPr>
          <p:cNvSpPr txBox="1"/>
          <p:nvPr/>
        </p:nvSpPr>
        <p:spPr>
          <a:xfrm>
            <a:off x="2919044" y="3309747"/>
            <a:ext cx="2498249" cy="1246495"/>
          </a:xfrm>
          <a:prstGeom prst="rect">
            <a:avLst/>
          </a:prstGeom>
          <a:noFill/>
        </p:spPr>
        <p:txBody>
          <a:bodyPr wrap="square" rtlCol="0">
            <a:spAutoFit/>
          </a:bodyPr>
          <a:lstStyle/>
          <a:p>
            <a:pPr algn="ctr"/>
            <a:r>
              <a:rPr lang="en-US" sz="1500" i="1" dirty="0">
                <a:solidFill>
                  <a:srgbClr val="0070C0"/>
                </a:solidFill>
              </a:rPr>
              <a:t>Transfected HeLa carcinoma cells expressing FRꭤ; </a:t>
            </a:r>
            <a:r>
              <a:rPr lang="en-US" sz="1500" dirty="0"/>
              <a:t>no inhibition by DTG at levels up to 10 uM level (similar curves with EVG, BIC or RAL)</a:t>
            </a:r>
          </a:p>
        </p:txBody>
      </p:sp>
      <p:sp>
        <p:nvSpPr>
          <p:cNvPr id="71" name="TextBox 70">
            <a:extLst>
              <a:ext uri="{FF2B5EF4-FFF2-40B4-BE49-F238E27FC236}">
                <a16:creationId xmlns="" xmlns:a16="http://schemas.microsoft.com/office/drawing/2014/main" id="{EA3C19CF-29BC-458C-A4AA-6A2523530A7C}"/>
              </a:ext>
            </a:extLst>
          </p:cNvPr>
          <p:cNvSpPr txBox="1"/>
          <p:nvPr/>
        </p:nvSpPr>
        <p:spPr>
          <a:xfrm>
            <a:off x="6776681" y="344719"/>
            <a:ext cx="1864614" cy="461665"/>
          </a:xfrm>
          <a:prstGeom prst="rect">
            <a:avLst/>
          </a:prstGeom>
          <a:noFill/>
        </p:spPr>
        <p:txBody>
          <a:bodyPr wrap="none" rtlCol="0">
            <a:spAutoFit/>
          </a:bodyPr>
          <a:lstStyle/>
          <a:p>
            <a:pPr algn="ctr"/>
            <a:r>
              <a:rPr lang="en-US" b="1" u="sng" dirty="0">
                <a:solidFill>
                  <a:schemeClr val="tx1"/>
                </a:solidFill>
              </a:rPr>
              <a:t>Baylor </a:t>
            </a:r>
          </a:p>
          <a:p>
            <a:pPr algn="ctr"/>
            <a:r>
              <a:rPr lang="en-US" sz="1000" u="sng" dirty="0">
                <a:solidFill>
                  <a:schemeClr val="tx1"/>
                </a:solidFill>
              </a:rPr>
              <a:t>(</a:t>
            </a:r>
            <a:r>
              <a:rPr lang="en-US" sz="1000" i="1" u="sng" dirty="0">
                <a:solidFill>
                  <a:schemeClr val="tx1"/>
                </a:solidFill>
              </a:rPr>
              <a:t>Cabrera R AIDS  2019 </a:t>
            </a:r>
            <a:r>
              <a:rPr lang="en-US" sz="1000" i="1" u="sng" dirty="0" err="1">
                <a:solidFill>
                  <a:schemeClr val="tx1"/>
                </a:solidFill>
              </a:rPr>
              <a:t>epub</a:t>
            </a:r>
            <a:r>
              <a:rPr lang="en-US" sz="1000" u="sng" dirty="0">
                <a:solidFill>
                  <a:schemeClr val="tx1"/>
                </a:solidFill>
              </a:rPr>
              <a:t>)</a:t>
            </a:r>
          </a:p>
        </p:txBody>
      </p:sp>
      <p:grpSp>
        <p:nvGrpSpPr>
          <p:cNvPr id="78" name="Group 77">
            <a:extLst>
              <a:ext uri="{FF2B5EF4-FFF2-40B4-BE49-F238E27FC236}">
                <a16:creationId xmlns="" xmlns:a16="http://schemas.microsoft.com/office/drawing/2014/main" id="{9B73D8B3-DC06-49C3-990A-ECF200640692}"/>
              </a:ext>
            </a:extLst>
          </p:cNvPr>
          <p:cNvGrpSpPr/>
          <p:nvPr/>
        </p:nvGrpSpPr>
        <p:grpSpPr>
          <a:xfrm>
            <a:off x="1561131" y="1787274"/>
            <a:ext cx="553744" cy="1946333"/>
            <a:chOff x="1552903" y="1728325"/>
            <a:chExt cx="553744" cy="2048117"/>
          </a:xfrm>
        </p:grpSpPr>
        <p:cxnSp>
          <p:nvCxnSpPr>
            <p:cNvPr id="73" name="Straight Arrow Connector 72">
              <a:extLst>
                <a:ext uri="{FF2B5EF4-FFF2-40B4-BE49-F238E27FC236}">
                  <a16:creationId xmlns="" xmlns:a16="http://schemas.microsoft.com/office/drawing/2014/main" id="{68464757-4319-48CD-A44C-3ACC8A932F6A}"/>
                </a:ext>
              </a:extLst>
            </p:cNvPr>
            <p:cNvCxnSpPr/>
            <p:nvPr/>
          </p:nvCxnSpPr>
          <p:spPr>
            <a:xfrm flipV="1">
              <a:off x="1552903" y="1728325"/>
              <a:ext cx="228600" cy="20249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 xmlns:a16="http://schemas.microsoft.com/office/drawing/2014/main" id="{5EF58DA9-7E93-4AEA-83B7-E909FE857CE7}"/>
                </a:ext>
              </a:extLst>
            </p:cNvPr>
            <p:cNvCxnSpPr>
              <a:cxnSpLocks/>
            </p:cNvCxnSpPr>
            <p:nvPr/>
          </p:nvCxnSpPr>
          <p:spPr>
            <a:xfrm flipV="1">
              <a:off x="1552903" y="1752833"/>
              <a:ext cx="553744" cy="20236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 xmlns:a16="http://schemas.microsoft.com/office/drawing/2014/main" id="{1D9E3D4F-0B0F-4396-A052-7B26E627B9C6}"/>
              </a:ext>
            </a:extLst>
          </p:cNvPr>
          <p:cNvCxnSpPr>
            <a:cxnSpLocks/>
          </p:cNvCxnSpPr>
          <p:nvPr/>
        </p:nvCxnSpPr>
        <p:spPr>
          <a:xfrm>
            <a:off x="0" y="436756"/>
            <a:ext cx="9167649" cy="0"/>
          </a:xfrm>
          <a:prstGeom prst="line">
            <a:avLst/>
          </a:prstGeom>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 xmlns:a16="http://schemas.microsoft.com/office/drawing/2014/main" id="{BC320662-7F00-494C-8668-AF01CE49DDEA}"/>
              </a:ext>
            </a:extLst>
          </p:cNvPr>
          <p:cNvPicPr>
            <a:picLocks noChangeAspect="1"/>
          </p:cNvPicPr>
          <p:nvPr/>
        </p:nvPicPr>
        <p:blipFill>
          <a:blip r:embed="rId5"/>
          <a:stretch>
            <a:fillRect/>
          </a:stretch>
        </p:blipFill>
        <p:spPr>
          <a:xfrm>
            <a:off x="5795988" y="970670"/>
            <a:ext cx="3202479" cy="2127279"/>
          </a:xfrm>
          <a:prstGeom prst="rect">
            <a:avLst/>
          </a:prstGeom>
        </p:spPr>
      </p:pic>
      <p:sp>
        <p:nvSpPr>
          <p:cNvPr id="47" name="TextBox 46">
            <a:extLst>
              <a:ext uri="{FF2B5EF4-FFF2-40B4-BE49-F238E27FC236}">
                <a16:creationId xmlns="" xmlns:a16="http://schemas.microsoft.com/office/drawing/2014/main" id="{9A9E8BAC-D3EF-44DF-AB7F-94979A6B6781}"/>
              </a:ext>
            </a:extLst>
          </p:cNvPr>
          <p:cNvSpPr txBox="1"/>
          <p:nvPr/>
        </p:nvSpPr>
        <p:spPr>
          <a:xfrm>
            <a:off x="6204884" y="3092826"/>
            <a:ext cx="2814517" cy="553998"/>
          </a:xfrm>
          <a:prstGeom prst="rect">
            <a:avLst/>
          </a:prstGeom>
          <a:noFill/>
        </p:spPr>
        <p:txBody>
          <a:bodyPr wrap="square" rtlCol="0">
            <a:spAutoFit/>
          </a:bodyPr>
          <a:lstStyle/>
          <a:p>
            <a:pPr algn="ctr"/>
            <a:r>
              <a:rPr lang="en-US" sz="1000" dirty="0"/>
              <a:t>As ↑ DTG in medium, ↓ binding </a:t>
            </a:r>
          </a:p>
          <a:p>
            <a:pPr algn="ctr"/>
            <a:r>
              <a:rPr lang="en-US" sz="1000" dirty="0"/>
              <a:t>indicated by ↓ folate signal in y axis</a:t>
            </a:r>
          </a:p>
          <a:p>
            <a:pPr algn="ctr"/>
            <a:r>
              <a:rPr lang="en-US" sz="1000" dirty="0"/>
              <a:t> </a:t>
            </a:r>
          </a:p>
        </p:txBody>
      </p:sp>
      <p:cxnSp>
        <p:nvCxnSpPr>
          <p:cNvPr id="48" name="Straight Arrow Connector 47">
            <a:extLst>
              <a:ext uri="{FF2B5EF4-FFF2-40B4-BE49-F238E27FC236}">
                <a16:creationId xmlns="" xmlns:a16="http://schemas.microsoft.com/office/drawing/2014/main" id="{EC5D4306-9602-4C8D-AB86-A38355334BF6}"/>
              </a:ext>
            </a:extLst>
          </p:cNvPr>
          <p:cNvCxnSpPr>
            <a:cxnSpLocks/>
          </p:cNvCxnSpPr>
          <p:nvPr/>
        </p:nvCxnSpPr>
        <p:spPr>
          <a:xfrm flipH="1" flipV="1">
            <a:off x="6322240" y="1232744"/>
            <a:ext cx="1467093" cy="60170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0DBC2EBC-FC9D-41FC-9033-0D25E4154383}"/>
              </a:ext>
            </a:extLst>
          </p:cNvPr>
          <p:cNvCxnSpPr>
            <a:cxnSpLocks/>
          </p:cNvCxnSpPr>
          <p:nvPr/>
        </p:nvCxnSpPr>
        <p:spPr>
          <a:xfrm flipV="1">
            <a:off x="7810267" y="1831534"/>
            <a:ext cx="0" cy="781909"/>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E2D40ADF-B970-4216-9D5B-2B330A8554C7}"/>
              </a:ext>
            </a:extLst>
          </p:cNvPr>
          <p:cNvSpPr txBox="1"/>
          <p:nvPr/>
        </p:nvSpPr>
        <p:spPr>
          <a:xfrm>
            <a:off x="7821695" y="1566007"/>
            <a:ext cx="907621" cy="246221"/>
          </a:xfrm>
          <a:prstGeom prst="rect">
            <a:avLst/>
          </a:prstGeom>
          <a:noFill/>
        </p:spPr>
        <p:txBody>
          <a:bodyPr wrap="none" rtlCol="0">
            <a:spAutoFit/>
          </a:bodyPr>
          <a:lstStyle/>
          <a:p>
            <a:r>
              <a:rPr lang="en-US" sz="1000" dirty="0"/>
              <a:t>56% ↓ signal</a:t>
            </a:r>
          </a:p>
        </p:txBody>
      </p:sp>
      <p:grpSp>
        <p:nvGrpSpPr>
          <p:cNvPr id="53" name="Group 52">
            <a:extLst>
              <a:ext uri="{FF2B5EF4-FFF2-40B4-BE49-F238E27FC236}">
                <a16:creationId xmlns="" xmlns:a16="http://schemas.microsoft.com/office/drawing/2014/main" id="{3A1B43AC-F230-442E-823C-FD02FEB99062}"/>
              </a:ext>
            </a:extLst>
          </p:cNvPr>
          <p:cNvGrpSpPr/>
          <p:nvPr/>
        </p:nvGrpSpPr>
        <p:grpSpPr>
          <a:xfrm>
            <a:off x="6365957" y="1918028"/>
            <a:ext cx="972096" cy="784830"/>
            <a:chOff x="6065675" y="2369995"/>
            <a:chExt cx="972096" cy="705489"/>
          </a:xfrm>
        </p:grpSpPr>
        <p:cxnSp>
          <p:nvCxnSpPr>
            <p:cNvPr id="55" name="Straight Arrow Connector 54">
              <a:extLst>
                <a:ext uri="{FF2B5EF4-FFF2-40B4-BE49-F238E27FC236}">
                  <a16:creationId xmlns="" xmlns:a16="http://schemas.microsoft.com/office/drawing/2014/main" id="{543CD26C-12E6-4EA6-9B63-029BD4CC3DB2}"/>
                </a:ext>
              </a:extLst>
            </p:cNvPr>
            <p:cNvCxnSpPr>
              <a:cxnSpLocks/>
            </p:cNvCxnSpPr>
            <p:nvPr/>
          </p:nvCxnSpPr>
          <p:spPr>
            <a:xfrm flipH="1">
              <a:off x="6065675" y="3012256"/>
              <a:ext cx="970460" cy="0"/>
            </a:xfrm>
            <a:prstGeom prst="straightConnector1">
              <a:avLst/>
            </a:prstGeom>
            <a:ln>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 xmlns:a16="http://schemas.microsoft.com/office/drawing/2014/main" id="{381EC6DA-83BF-4274-A3F7-3F5B7CAB6B6E}"/>
                </a:ext>
              </a:extLst>
            </p:cNvPr>
            <p:cNvSpPr txBox="1"/>
            <p:nvPr/>
          </p:nvSpPr>
          <p:spPr>
            <a:xfrm>
              <a:off x="6083664" y="2369995"/>
              <a:ext cx="954107" cy="705489"/>
            </a:xfrm>
            <a:prstGeom prst="rect">
              <a:avLst/>
            </a:prstGeom>
            <a:noFill/>
          </p:spPr>
          <p:txBody>
            <a:bodyPr wrap="none" rtlCol="0">
              <a:spAutoFit/>
            </a:bodyPr>
            <a:lstStyle/>
            <a:p>
              <a:pPr algn="ctr"/>
              <a:r>
                <a:rPr lang="en-US" sz="1500" dirty="0">
                  <a:solidFill>
                    <a:srgbClr val="7030A0"/>
                  </a:solidFill>
                </a:rPr>
                <a:t>Gilead-no</a:t>
              </a:r>
            </a:p>
            <a:p>
              <a:pPr algn="ctr"/>
              <a:r>
                <a:rPr lang="en-US" sz="1500" dirty="0">
                  <a:solidFill>
                    <a:srgbClr val="7030A0"/>
                  </a:solidFill>
                </a:rPr>
                <a:t>inhibition</a:t>
              </a:r>
            </a:p>
            <a:p>
              <a:pPr algn="ctr"/>
              <a:r>
                <a:rPr lang="en-US" sz="1500" dirty="0">
                  <a:solidFill>
                    <a:srgbClr val="7030A0"/>
                  </a:solidFill>
                </a:rPr>
                <a:t>low levels</a:t>
              </a:r>
            </a:p>
          </p:txBody>
        </p:sp>
      </p:grpSp>
      <p:grpSp>
        <p:nvGrpSpPr>
          <p:cNvPr id="58" name="Group 57">
            <a:extLst>
              <a:ext uri="{FF2B5EF4-FFF2-40B4-BE49-F238E27FC236}">
                <a16:creationId xmlns="" xmlns:a16="http://schemas.microsoft.com/office/drawing/2014/main" id="{1AC9BCCE-58B1-4802-A4B9-3D8F24635DDC}"/>
              </a:ext>
            </a:extLst>
          </p:cNvPr>
          <p:cNvGrpSpPr/>
          <p:nvPr/>
        </p:nvGrpSpPr>
        <p:grpSpPr>
          <a:xfrm>
            <a:off x="8002485" y="2116668"/>
            <a:ext cx="1210588" cy="553998"/>
            <a:chOff x="7223572" y="2609973"/>
            <a:chExt cx="1388239" cy="930430"/>
          </a:xfrm>
          <a:solidFill>
            <a:schemeClr val="bg1"/>
          </a:solidFill>
        </p:grpSpPr>
        <p:cxnSp>
          <p:nvCxnSpPr>
            <p:cNvPr id="60" name="Straight Arrow Connector 59">
              <a:extLst>
                <a:ext uri="{FF2B5EF4-FFF2-40B4-BE49-F238E27FC236}">
                  <a16:creationId xmlns="" xmlns:a16="http://schemas.microsoft.com/office/drawing/2014/main" id="{95B2166A-7249-4D05-BD39-0C6C0C6C8A43}"/>
                </a:ext>
              </a:extLst>
            </p:cNvPr>
            <p:cNvCxnSpPr>
              <a:cxnSpLocks/>
            </p:cNvCxnSpPr>
            <p:nvPr/>
          </p:nvCxnSpPr>
          <p:spPr>
            <a:xfrm flipH="1" flipV="1">
              <a:off x="7518725" y="3106686"/>
              <a:ext cx="607514" cy="5642"/>
            </a:xfrm>
            <a:prstGeom prst="straightConnector1">
              <a:avLst/>
            </a:prstGeom>
            <a:grpFill/>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9263F711-A304-4C92-8E2D-739FCA3B3EB8}"/>
                </a:ext>
              </a:extLst>
            </p:cNvPr>
            <p:cNvSpPr txBox="1"/>
            <p:nvPr/>
          </p:nvSpPr>
          <p:spPr>
            <a:xfrm>
              <a:off x="7223572" y="2609973"/>
              <a:ext cx="1388239" cy="930430"/>
            </a:xfrm>
            <a:prstGeom prst="rect">
              <a:avLst/>
            </a:prstGeom>
            <a:noFill/>
          </p:spPr>
          <p:txBody>
            <a:bodyPr wrap="none" rtlCol="0">
              <a:spAutoFit/>
            </a:bodyPr>
            <a:lstStyle/>
            <a:p>
              <a:pPr algn="ctr"/>
              <a:r>
                <a:rPr lang="en-US" sz="1500" dirty="0">
                  <a:solidFill>
                    <a:srgbClr val="C00000"/>
                  </a:solidFill>
                </a:rPr>
                <a:t>ViiV- inhibits</a:t>
              </a:r>
            </a:p>
            <a:p>
              <a:pPr algn="ctr"/>
              <a:r>
                <a:rPr lang="en-US" sz="1500" dirty="0">
                  <a:solidFill>
                    <a:srgbClr val="C00000"/>
                  </a:solidFill>
                </a:rPr>
                <a:t>at high levels</a:t>
              </a:r>
            </a:p>
          </p:txBody>
        </p:sp>
      </p:grpSp>
      <p:sp>
        <p:nvSpPr>
          <p:cNvPr id="20" name="Rectangle 19">
            <a:extLst>
              <a:ext uri="{FF2B5EF4-FFF2-40B4-BE49-F238E27FC236}">
                <a16:creationId xmlns="" xmlns:a16="http://schemas.microsoft.com/office/drawing/2014/main" id="{B6D38774-5E9D-4F18-97FB-4723AF5B72CB}"/>
              </a:ext>
            </a:extLst>
          </p:cNvPr>
          <p:cNvSpPr/>
          <p:nvPr/>
        </p:nvSpPr>
        <p:spPr>
          <a:xfrm>
            <a:off x="182879" y="1639147"/>
            <a:ext cx="927947" cy="2641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E1F34EE5-6778-47A7-803B-54BAE154A2E6}"/>
              </a:ext>
            </a:extLst>
          </p:cNvPr>
          <p:cNvSpPr txBox="1"/>
          <p:nvPr/>
        </p:nvSpPr>
        <p:spPr>
          <a:xfrm>
            <a:off x="-170464" y="3875454"/>
            <a:ext cx="3219362" cy="1246495"/>
          </a:xfrm>
          <a:prstGeom prst="rect">
            <a:avLst/>
          </a:prstGeom>
          <a:noFill/>
        </p:spPr>
        <p:txBody>
          <a:bodyPr wrap="square" rtlCol="0">
            <a:spAutoFit/>
          </a:bodyPr>
          <a:lstStyle/>
          <a:p>
            <a:pPr algn="ctr"/>
            <a:r>
              <a:rPr lang="en-US" sz="1500" i="1" dirty="0">
                <a:solidFill>
                  <a:srgbClr val="0070C0"/>
                </a:solidFill>
              </a:rPr>
              <a:t>                            </a:t>
            </a:r>
            <a:r>
              <a:rPr lang="en-US" sz="1500" dirty="0"/>
              <a:t>DTG inhibition </a:t>
            </a:r>
            <a:r>
              <a:rPr lang="en-US" sz="1500" dirty="0" smtClean="0"/>
              <a:t>at </a:t>
            </a:r>
            <a:r>
              <a:rPr lang="en-US" sz="1500" dirty="0"/>
              <a:t>high levels (&gt;37 uM), not viewed                 as clinically significant at free drug levels (Total DTG C</a:t>
            </a:r>
            <a:r>
              <a:rPr lang="en-US" sz="1500" baseline="-25000" dirty="0"/>
              <a:t>max</a:t>
            </a:r>
            <a:r>
              <a:rPr lang="en-US" sz="1500" dirty="0"/>
              <a:t> 8.3 uM but         free DTG C</a:t>
            </a:r>
            <a:r>
              <a:rPr lang="en-US" sz="1500" baseline="-25000" dirty="0"/>
              <a:t>max</a:t>
            </a:r>
            <a:r>
              <a:rPr lang="en-US" sz="1500" dirty="0"/>
              <a:t> 0.1 uM)</a:t>
            </a:r>
          </a:p>
        </p:txBody>
      </p:sp>
      <p:sp>
        <p:nvSpPr>
          <p:cNvPr id="75" name="TextBox 74">
            <a:extLst>
              <a:ext uri="{FF2B5EF4-FFF2-40B4-BE49-F238E27FC236}">
                <a16:creationId xmlns="" xmlns:a16="http://schemas.microsoft.com/office/drawing/2014/main" id="{18CD2F37-43F4-4F4B-BA95-7126A565485B}"/>
              </a:ext>
            </a:extLst>
          </p:cNvPr>
          <p:cNvSpPr txBox="1"/>
          <p:nvPr/>
        </p:nvSpPr>
        <p:spPr>
          <a:xfrm>
            <a:off x="0" y="3551741"/>
            <a:ext cx="2897600" cy="646331"/>
          </a:xfrm>
          <a:prstGeom prst="rect">
            <a:avLst/>
          </a:prstGeom>
          <a:noFill/>
        </p:spPr>
        <p:txBody>
          <a:bodyPr wrap="square" rtlCol="0">
            <a:spAutoFit/>
          </a:bodyPr>
          <a:lstStyle/>
          <a:p>
            <a:r>
              <a:rPr lang="en-US" i="1" dirty="0">
                <a:solidFill>
                  <a:srgbClr val="0070C0"/>
                </a:solidFill>
              </a:rPr>
              <a:t>       </a:t>
            </a:r>
            <a:r>
              <a:rPr lang="en-US" sz="1500" i="1" dirty="0">
                <a:solidFill>
                  <a:srgbClr val="0070C0"/>
                </a:solidFill>
              </a:rPr>
              <a:t>Transfected kidney cells expressing </a:t>
            </a:r>
            <a:r>
              <a:rPr lang="en-US" sz="1500" i="1" dirty="0" smtClean="0">
                <a:solidFill>
                  <a:srgbClr val="0070C0"/>
                </a:solidFill>
              </a:rPr>
              <a:t>FR</a:t>
            </a:r>
            <a:r>
              <a:rPr lang="en-US" i="1" dirty="0" smtClean="0">
                <a:solidFill>
                  <a:srgbClr val="0070C0"/>
                </a:solidFill>
              </a:rPr>
              <a:t>ꭤ;    </a:t>
            </a:r>
            <a:r>
              <a:rPr lang="en-US" dirty="0" smtClean="0"/>
              <a:t> </a:t>
            </a:r>
            <a:endParaRPr lang="en-US" dirty="0"/>
          </a:p>
        </p:txBody>
      </p:sp>
      <p:sp>
        <p:nvSpPr>
          <p:cNvPr id="76" name="TextBox 75">
            <a:extLst>
              <a:ext uri="{FF2B5EF4-FFF2-40B4-BE49-F238E27FC236}">
                <a16:creationId xmlns="" xmlns:a16="http://schemas.microsoft.com/office/drawing/2014/main" id="{9A697A84-32C8-4FF8-960B-07A00AB221F4}"/>
              </a:ext>
            </a:extLst>
          </p:cNvPr>
          <p:cNvSpPr txBox="1"/>
          <p:nvPr/>
        </p:nvSpPr>
        <p:spPr>
          <a:xfrm>
            <a:off x="5771444" y="3481485"/>
            <a:ext cx="3372556" cy="600164"/>
          </a:xfrm>
          <a:prstGeom prst="rect">
            <a:avLst/>
          </a:prstGeom>
          <a:noFill/>
        </p:spPr>
        <p:txBody>
          <a:bodyPr wrap="square" rtlCol="0">
            <a:spAutoFit/>
          </a:bodyPr>
          <a:lstStyle/>
          <a:p>
            <a:r>
              <a:rPr lang="en-US" i="1" dirty="0">
                <a:solidFill>
                  <a:srgbClr val="0070C0"/>
                </a:solidFill>
              </a:rPr>
              <a:t>   </a:t>
            </a:r>
            <a:r>
              <a:rPr lang="en-US" sz="1500" i="1" dirty="0">
                <a:solidFill>
                  <a:srgbClr val="0070C0"/>
                </a:solidFill>
              </a:rPr>
              <a:t>Used placental cell assay with placental FRꭤ; </a:t>
            </a:r>
            <a:endParaRPr lang="en-US" sz="1500" dirty="0"/>
          </a:p>
        </p:txBody>
      </p:sp>
      <p:sp>
        <p:nvSpPr>
          <p:cNvPr id="77" name="TextBox 76">
            <a:extLst>
              <a:ext uri="{FF2B5EF4-FFF2-40B4-BE49-F238E27FC236}">
                <a16:creationId xmlns="" xmlns:a16="http://schemas.microsoft.com/office/drawing/2014/main" id="{3D79677A-61FC-4D4C-880D-5FE6A92323BF}"/>
              </a:ext>
            </a:extLst>
          </p:cNvPr>
          <p:cNvSpPr txBox="1"/>
          <p:nvPr/>
        </p:nvSpPr>
        <p:spPr>
          <a:xfrm>
            <a:off x="5488244" y="4020805"/>
            <a:ext cx="3655756" cy="1015663"/>
          </a:xfrm>
          <a:prstGeom prst="rect">
            <a:avLst/>
          </a:prstGeom>
          <a:noFill/>
        </p:spPr>
        <p:txBody>
          <a:bodyPr wrap="square" rtlCol="0">
            <a:spAutoFit/>
          </a:bodyPr>
          <a:lstStyle/>
          <a:p>
            <a:pPr algn="ctr"/>
            <a:r>
              <a:rPr lang="en-US" sz="1500" i="1" dirty="0">
                <a:solidFill>
                  <a:srgbClr val="0070C0"/>
                </a:solidFill>
              </a:rPr>
              <a:t>       </a:t>
            </a:r>
            <a:r>
              <a:rPr lang="en-US" sz="1500" dirty="0"/>
              <a:t>partial/non-competitive inhibition by DTG in concentration dependent manner, start ~4.4 uM but primarily&gt;8 uM; seen for EVG, minimal CAB, but </a:t>
            </a:r>
            <a:r>
              <a:rPr lang="en-US" sz="1500" u="sng" dirty="0"/>
              <a:t>not</a:t>
            </a:r>
            <a:r>
              <a:rPr lang="en-US" sz="1500" dirty="0"/>
              <a:t> RAL, TDF, FTC</a:t>
            </a:r>
          </a:p>
        </p:txBody>
      </p:sp>
      <p:sp>
        <p:nvSpPr>
          <p:cNvPr id="4" name="TextBox 3"/>
          <p:cNvSpPr txBox="1"/>
          <p:nvPr/>
        </p:nvSpPr>
        <p:spPr>
          <a:xfrm>
            <a:off x="3019777" y="4835723"/>
            <a:ext cx="2906889" cy="307777"/>
          </a:xfrm>
          <a:prstGeom prst="rect">
            <a:avLst/>
          </a:prstGeom>
          <a:noFill/>
        </p:spPr>
        <p:txBody>
          <a:bodyPr wrap="square" rtlCol="0">
            <a:spAutoFit/>
          </a:bodyPr>
          <a:lstStyle/>
          <a:p>
            <a:r>
              <a:rPr lang="en-US" sz="1400" dirty="0" smtClean="0">
                <a:solidFill>
                  <a:srgbClr val="FF0000"/>
                </a:solidFill>
              </a:rPr>
              <a:t>Slide courtesy of Lynne </a:t>
            </a:r>
            <a:r>
              <a:rPr lang="en-US" sz="1400" dirty="0" err="1" smtClean="0">
                <a:solidFill>
                  <a:srgbClr val="FF0000"/>
                </a:solidFill>
              </a:rPr>
              <a:t>Mofenson</a:t>
            </a:r>
            <a:endParaRPr lang="en-US" sz="1400" dirty="0">
              <a:solidFill>
                <a:srgbClr val="FF0000"/>
              </a:solidFill>
            </a:endParaRPr>
          </a:p>
        </p:txBody>
      </p:sp>
    </p:spTree>
    <p:extLst>
      <p:ext uri="{BB962C8B-B14F-4D97-AF65-F5344CB8AC3E}">
        <p14:creationId xmlns:p14="http://schemas.microsoft.com/office/powerpoint/2010/main" val="2887044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additive="base">
                                        <p:cTn id="53" dur="500" fill="hold"/>
                                        <p:tgtEl>
                                          <p:spTgt spid="77"/>
                                        </p:tgtEl>
                                        <p:attrNameLst>
                                          <p:attrName>ppt_x</p:attrName>
                                        </p:attrNameLst>
                                      </p:cBhvr>
                                      <p:tavLst>
                                        <p:tav tm="0">
                                          <p:val>
                                            <p:strVal val="#ppt_x"/>
                                          </p:val>
                                        </p:tav>
                                        <p:tav tm="100000">
                                          <p:val>
                                            <p:strVal val="#ppt_x"/>
                                          </p:val>
                                        </p:tav>
                                      </p:tavLst>
                                    </p:anim>
                                    <p:anim calcmode="lin" valueType="num">
                                      <p:cBhvr additive="base">
                                        <p:cTn id="54" dur="500" fill="hold"/>
                                        <p:tgtEl>
                                          <p:spTgt spid="77"/>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ppt_x"/>
                                          </p:val>
                                        </p:tav>
                                        <p:tav tm="100000">
                                          <p:val>
                                            <p:strVal val="#ppt_x"/>
                                          </p:val>
                                        </p:tav>
                                      </p:tavLst>
                                    </p:anim>
                                    <p:anim calcmode="lin" valueType="num">
                                      <p:cBhvr additive="base">
                                        <p:cTn id="6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fill="hold"/>
                                        <p:tgtEl>
                                          <p:spTgt spid="58"/>
                                        </p:tgtEl>
                                        <p:attrNameLst>
                                          <p:attrName>ppt_x</p:attrName>
                                        </p:attrNameLst>
                                      </p:cBhvr>
                                      <p:tavLst>
                                        <p:tav tm="0">
                                          <p:val>
                                            <p:strVal val="#ppt_x"/>
                                          </p:val>
                                        </p:tav>
                                        <p:tav tm="100000">
                                          <p:val>
                                            <p:strVal val="#ppt_x"/>
                                          </p:val>
                                        </p:tav>
                                      </p:tavLst>
                                    </p:anim>
                                    <p:anim calcmode="lin" valueType="num">
                                      <p:cBhvr additive="base">
                                        <p:cTn id="6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p:bldP spid="71" grpId="0"/>
      <p:bldP spid="47" grpId="0"/>
      <p:bldP spid="7" grpId="0"/>
      <p:bldP spid="72" grpId="0"/>
      <p:bldP spid="76"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64379-B092-4AAC-8FA6-4725EC6486E4}"/>
              </a:ext>
            </a:extLst>
          </p:cNvPr>
          <p:cNvSpPr>
            <a:spLocks noGrp="1"/>
          </p:cNvSpPr>
          <p:nvPr>
            <p:ph type="title"/>
          </p:nvPr>
        </p:nvSpPr>
        <p:spPr>
          <a:xfrm>
            <a:off x="311700" y="0"/>
            <a:ext cx="8520600" cy="572700"/>
          </a:xfrm>
        </p:spPr>
        <p:txBody>
          <a:bodyPr/>
          <a:lstStyle/>
          <a:p>
            <a:r>
              <a:rPr lang="en-US" dirty="0" smtClean="0">
                <a:solidFill>
                  <a:schemeClr val="tx2"/>
                </a:solidFill>
              </a:rPr>
              <a:t>Animal model for NTDs?</a:t>
            </a:r>
            <a:endParaRPr lang="en-US" dirty="0">
              <a:solidFill>
                <a:schemeClr val="tx2"/>
              </a:solidFill>
            </a:endParaRPr>
          </a:p>
        </p:txBody>
      </p:sp>
      <p:sp>
        <p:nvSpPr>
          <p:cNvPr id="3" name="Content Placeholder 2">
            <a:extLst>
              <a:ext uri="{FF2B5EF4-FFF2-40B4-BE49-F238E27FC236}">
                <a16:creationId xmlns="" xmlns:a16="http://schemas.microsoft.com/office/drawing/2014/main" id="{47D01E5D-0672-4F7E-AAF5-2F214CDFDA45}"/>
              </a:ext>
            </a:extLst>
          </p:cNvPr>
          <p:cNvSpPr>
            <a:spLocks noGrp="1"/>
          </p:cNvSpPr>
          <p:nvPr>
            <p:ph sz="half" idx="1"/>
          </p:nvPr>
        </p:nvSpPr>
        <p:spPr>
          <a:xfrm>
            <a:off x="381000" y="775617"/>
            <a:ext cx="8353778" cy="4536014"/>
          </a:xfrm>
        </p:spPr>
        <p:txBody>
          <a:bodyPr/>
          <a:lstStyle/>
          <a:p>
            <a:pPr marL="0" indent="0">
              <a:lnSpc>
                <a:spcPct val="105000"/>
              </a:lnSpc>
              <a:spcBef>
                <a:spcPts val="1200"/>
              </a:spcBef>
              <a:spcAft>
                <a:spcPts val="600"/>
              </a:spcAft>
              <a:buNone/>
            </a:pPr>
            <a:r>
              <a:rPr lang="en-US" sz="2400" b="1" dirty="0"/>
              <a:t>ViiV</a:t>
            </a:r>
            <a:r>
              <a:rPr lang="en-US" sz="2400" dirty="0"/>
              <a:t>: rat embryo culture, exposed to DTG 6uM and 10uM d 6-11 gestation; high folate background, poor penetration DTG into embryo; did not see NTD with DTG, but did with valproate control </a:t>
            </a:r>
            <a:r>
              <a:rPr lang="en-US" sz="1400" i="1" dirty="0"/>
              <a:t>(</a:t>
            </a:r>
            <a:r>
              <a:rPr lang="en-US" sz="1400" i="1" dirty="0" err="1"/>
              <a:t>Posobiec</a:t>
            </a:r>
            <a:r>
              <a:rPr lang="en-US" sz="1400" i="1" dirty="0"/>
              <a:t> et al. 2019 Pediatric HIV Workshop Poster).</a:t>
            </a:r>
            <a:endParaRPr lang="en-US" sz="2200" i="1" dirty="0"/>
          </a:p>
          <a:p>
            <a:pPr marL="0" indent="0">
              <a:lnSpc>
                <a:spcPct val="105000"/>
              </a:lnSpc>
              <a:spcBef>
                <a:spcPts val="1200"/>
              </a:spcBef>
              <a:spcAft>
                <a:spcPts val="600"/>
              </a:spcAft>
              <a:buNone/>
            </a:pPr>
            <a:r>
              <a:rPr lang="en-US" sz="2400" b="1" dirty="0">
                <a:solidFill>
                  <a:schemeClr val="tx1"/>
                </a:solidFill>
                <a:latin typeface="+mn-lt"/>
              </a:rPr>
              <a:t>U. Nebraska</a:t>
            </a:r>
            <a:r>
              <a:rPr lang="en-US" sz="2400" dirty="0">
                <a:solidFill>
                  <a:schemeClr val="tx1"/>
                </a:solidFill>
                <a:latin typeface="+mn-lt"/>
              </a:rPr>
              <a:t>: demonstrated DTG can be found in mouse fetal brain with in utero exposure </a:t>
            </a:r>
            <a:r>
              <a:rPr lang="en-US" sz="1600" i="1" dirty="0">
                <a:solidFill>
                  <a:schemeClr val="tx1"/>
                </a:solidFill>
                <a:latin typeface="+mn-lt"/>
              </a:rPr>
              <a:t>(Bade AN et al.  CROI 2019 poster 430).</a:t>
            </a:r>
            <a:r>
              <a:rPr lang="en-US" sz="1600" dirty="0">
                <a:solidFill>
                  <a:schemeClr val="tx1"/>
                </a:solidFill>
                <a:latin typeface="+mn-lt"/>
              </a:rPr>
              <a:t> </a:t>
            </a:r>
          </a:p>
          <a:p>
            <a:pPr marL="0" indent="0">
              <a:lnSpc>
                <a:spcPct val="105000"/>
              </a:lnSpc>
              <a:spcBef>
                <a:spcPts val="1200"/>
              </a:spcBef>
              <a:spcAft>
                <a:spcPts val="600"/>
              </a:spcAft>
              <a:buNone/>
            </a:pPr>
            <a:r>
              <a:rPr lang="en-US" sz="2400" b="1" dirty="0">
                <a:solidFill>
                  <a:schemeClr val="tx1"/>
                </a:solidFill>
                <a:latin typeface="+mn-lt"/>
              </a:rPr>
              <a:t>Baylor</a:t>
            </a:r>
            <a:r>
              <a:rPr lang="en-US" sz="2400" dirty="0">
                <a:solidFill>
                  <a:schemeClr val="tx1"/>
                </a:solidFill>
                <a:latin typeface="+mn-lt"/>
              </a:rPr>
              <a:t>: zebrafish showed time-dependent DTG toxicity (at 1-5 </a:t>
            </a:r>
            <a:r>
              <a:rPr lang="en-US" sz="2400" dirty="0" err="1">
                <a:solidFill>
                  <a:schemeClr val="tx1"/>
                </a:solidFill>
                <a:latin typeface="+mn-lt"/>
              </a:rPr>
              <a:t>hr</a:t>
            </a:r>
            <a:r>
              <a:rPr lang="en-US" sz="2400" dirty="0">
                <a:solidFill>
                  <a:schemeClr val="tx1"/>
                </a:solidFill>
                <a:latin typeface="+mn-lt"/>
              </a:rPr>
              <a:t> but not 6-8 </a:t>
            </a:r>
            <a:r>
              <a:rPr lang="en-US" sz="2400" dirty="0" err="1">
                <a:solidFill>
                  <a:schemeClr val="tx1"/>
                </a:solidFill>
                <a:latin typeface="+mn-lt"/>
              </a:rPr>
              <a:t>hr</a:t>
            </a:r>
            <a:r>
              <a:rPr lang="en-US" sz="2400" dirty="0">
                <a:solidFill>
                  <a:schemeClr val="tx1"/>
                </a:solidFill>
                <a:latin typeface="+mn-lt"/>
              </a:rPr>
              <a:t> post-fertilization) with high DTG levels that </a:t>
            </a:r>
            <a:r>
              <a:rPr lang="en-US" sz="2400" i="1" dirty="0">
                <a:solidFill>
                  <a:schemeClr val="tx1"/>
                </a:solidFill>
                <a:latin typeface="+mn-lt"/>
              </a:rPr>
              <a:t>was reversed with folate administration </a:t>
            </a:r>
            <a:r>
              <a:rPr lang="en-US" sz="1400" i="1" dirty="0"/>
              <a:t>(Cabrera R et al.  AIDS 2019 </a:t>
            </a:r>
            <a:r>
              <a:rPr lang="en-US" sz="1400" i="1" dirty="0" err="1"/>
              <a:t>epub</a:t>
            </a:r>
            <a:r>
              <a:rPr lang="en-US" sz="1400" i="1" dirty="0"/>
              <a:t>).</a:t>
            </a:r>
            <a:endParaRPr lang="en-US" sz="2200" dirty="0">
              <a:solidFill>
                <a:schemeClr val="tx1"/>
              </a:solidFill>
              <a:latin typeface="+mn-lt"/>
            </a:endParaRPr>
          </a:p>
        </p:txBody>
      </p:sp>
      <p:sp>
        <p:nvSpPr>
          <p:cNvPr id="5" name="TextBox 4"/>
          <p:cNvSpPr txBox="1"/>
          <p:nvPr/>
        </p:nvSpPr>
        <p:spPr>
          <a:xfrm>
            <a:off x="6237111" y="4835723"/>
            <a:ext cx="2906889" cy="307777"/>
          </a:xfrm>
          <a:prstGeom prst="rect">
            <a:avLst/>
          </a:prstGeom>
          <a:noFill/>
        </p:spPr>
        <p:txBody>
          <a:bodyPr wrap="square" rtlCol="0">
            <a:spAutoFit/>
          </a:bodyPr>
          <a:lstStyle/>
          <a:p>
            <a:r>
              <a:rPr lang="en-US" sz="1400" dirty="0" smtClean="0">
                <a:solidFill>
                  <a:srgbClr val="FF0000"/>
                </a:solidFill>
              </a:rPr>
              <a:t>Slide courtesy of Lynne </a:t>
            </a:r>
            <a:r>
              <a:rPr lang="en-US" sz="1400" dirty="0" err="1" smtClean="0">
                <a:solidFill>
                  <a:srgbClr val="FF0000"/>
                </a:solidFill>
              </a:rPr>
              <a:t>Mofenson</a:t>
            </a:r>
            <a:endParaRPr lang="en-US" sz="1400" dirty="0">
              <a:solidFill>
                <a:srgbClr val="FF0000"/>
              </a:solidFill>
            </a:endParaRPr>
          </a:p>
        </p:txBody>
      </p:sp>
    </p:spTree>
    <p:extLst>
      <p:ext uri="{BB962C8B-B14F-4D97-AF65-F5344CB8AC3E}">
        <p14:creationId xmlns:p14="http://schemas.microsoft.com/office/powerpoint/2010/main" val="233124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11118" y="2025256"/>
            <a:ext cx="9132887" cy="659606"/>
          </a:xfrm>
        </p:spPr>
        <p:txBody>
          <a:bodyPr/>
          <a:lstStyle/>
          <a:p>
            <a:r>
              <a:rPr lang="en-US" sz="4000">
                <a:solidFill>
                  <a:schemeClr val="tx2"/>
                </a:solidFill>
                <a:latin typeface="Calibri" charset="0"/>
              </a:rPr>
              <a:t>No Conflicts of Interest</a:t>
            </a:r>
            <a:br>
              <a:rPr lang="en-US" sz="4000">
                <a:solidFill>
                  <a:schemeClr val="tx2"/>
                </a:solidFill>
                <a:latin typeface="Calibri" charset="0"/>
              </a:rPr>
            </a:br>
            <a:r>
              <a:rPr lang="en-US" sz="4000">
                <a:solidFill>
                  <a:schemeClr val="tx2"/>
                </a:solidFill>
                <a:latin typeface="Calibri" charset="0"/>
              </a:rPr>
              <a:t/>
            </a:r>
            <a:br>
              <a:rPr lang="en-US" sz="4000">
                <a:solidFill>
                  <a:schemeClr val="tx2"/>
                </a:solidFill>
                <a:latin typeface="Calibri" charset="0"/>
              </a:rPr>
            </a:br>
            <a:endParaRPr lang="en-US" sz="4000" i="1">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64379-B092-4AAC-8FA6-4725EC6486E4}"/>
              </a:ext>
            </a:extLst>
          </p:cNvPr>
          <p:cNvSpPr>
            <a:spLocks noGrp="1"/>
          </p:cNvSpPr>
          <p:nvPr>
            <p:ph type="title"/>
          </p:nvPr>
        </p:nvSpPr>
        <p:spPr>
          <a:xfrm>
            <a:off x="311700" y="0"/>
            <a:ext cx="8520600" cy="572700"/>
          </a:xfrm>
        </p:spPr>
        <p:txBody>
          <a:bodyPr/>
          <a:lstStyle/>
          <a:p>
            <a:r>
              <a:rPr lang="en-US" dirty="0" smtClean="0">
                <a:solidFill>
                  <a:schemeClr val="tx2"/>
                </a:solidFill>
              </a:rPr>
              <a:t>Animal model for NTDs?</a:t>
            </a:r>
            <a:endParaRPr lang="en-US" dirty="0">
              <a:solidFill>
                <a:schemeClr val="tx2"/>
              </a:solidFill>
            </a:endParaRPr>
          </a:p>
        </p:txBody>
      </p:sp>
      <p:sp>
        <p:nvSpPr>
          <p:cNvPr id="3" name="Content Placeholder 2">
            <a:extLst>
              <a:ext uri="{FF2B5EF4-FFF2-40B4-BE49-F238E27FC236}">
                <a16:creationId xmlns="" xmlns:a16="http://schemas.microsoft.com/office/drawing/2014/main" id="{47D01E5D-0672-4F7E-AAF5-2F214CDFDA45}"/>
              </a:ext>
            </a:extLst>
          </p:cNvPr>
          <p:cNvSpPr>
            <a:spLocks noGrp="1"/>
          </p:cNvSpPr>
          <p:nvPr>
            <p:ph sz="half" idx="1"/>
          </p:nvPr>
        </p:nvSpPr>
        <p:spPr>
          <a:xfrm>
            <a:off x="381000" y="775617"/>
            <a:ext cx="8353778" cy="4536014"/>
          </a:xfrm>
        </p:spPr>
        <p:txBody>
          <a:bodyPr/>
          <a:lstStyle/>
          <a:p>
            <a:pPr marL="0" indent="0">
              <a:lnSpc>
                <a:spcPct val="105000"/>
              </a:lnSpc>
              <a:spcBef>
                <a:spcPts val="1200"/>
              </a:spcBef>
              <a:spcAft>
                <a:spcPts val="600"/>
              </a:spcAft>
              <a:buNone/>
            </a:pPr>
            <a:r>
              <a:rPr lang="en-US" sz="2400" b="1" dirty="0"/>
              <a:t>ViiV</a:t>
            </a:r>
            <a:r>
              <a:rPr lang="en-US" sz="2400" dirty="0"/>
              <a:t>: rat embryo culture, exposed to DTG 6uM and 10uM d 6-11 gestation; high folate background, poor penetration DTG into embryo; did not see NTD with DTG, but did with valproate control </a:t>
            </a:r>
            <a:r>
              <a:rPr lang="en-US" sz="1400" i="1" dirty="0"/>
              <a:t>(</a:t>
            </a:r>
            <a:r>
              <a:rPr lang="en-US" sz="1400" i="1" dirty="0" err="1"/>
              <a:t>Posobiec</a:t>
            </a:r>
            <a:r>
              <a:rPr lang="en-US" sz="1400" i="1" dirty="0"/>
              <a:t> et al. 2019 Pediatric HIV Workshop Poster).</a:t>
            </a:r>
            <a:endParaRPr lang="en-US" sz="2200" i="1" dirty="0"/>
          </a:p>
          <a:p>
            <a:pPr marL="0" indent="0">
              <a:lnSpc>
                <a:spcPct val="105000"/>
              </a:lnSpc>
              <a:spcBef>
                <a:spcPts val="1200"/>
              </a:spcBef>
              <a:spcAft>
                <a:spcPts val="600"/>
              </a:spcAft>
              <a:buNone/>
            </a:pPr>
            <a:r>
              <a:rPr lang="en-US" sz="2400" b="1" dirty="0">
                <a:solidFill>
                  <a:schemeClr val="tx1"/>
                </a:solidFill>
                <a:latin typeface="+mn-lt"/>
              </a:rPr>
              <a:t>U. Nebraska</a:t>
            </a:r>
            <a:r>
              <a:rPr lang="en-US" sz="2400" dirty="0">
                <a:solidFill>
                  <a:schemeClr val="tx1"/>
                </a:solidFill>
                <a:latin typeface="+mn-lt"/>
              </a:rPr>
              <a:t>: demonstrated DTG can be found in mouse fetal brain with in utero exposure </a:t>
            </a:r>
            <a:r>
              <a:rPr lang="en-US" sz="1600" i="1" dirty="0">
                <a:solidFill>
                  <a:schemeClr val="tx1"/>
                </a:solidFill>
                <a:latin typeface="+mn-lt"/>
              </a:rPr>
              <a:t>(Bade AN et al.  CROI 2019 poster 430).</a:t>
            </a:r>
            <a:r>
              <a:rPr lang="en-US" sz="1600" dirty="0">
                <a:solidFill>
                  <a:schemeClr val="tx1"/>
                </a:solidFill>
                <a:latin typeface="+mn-lt"/>
              </a:rPr>
              <a:t> </a:t>
            </a:r>
          </a:p>
          <a:p>
            <a:pPr marL="0" indent="0">
              <a:lnSpc>
                <a:spcPct val="105000"/>
              </a:lnSpc>
              <a:spcBef>
                <a:spcPts val="1200"/>
              </a:spcBef>
              <a:spcAft>
                <a:spcPts val="600"/>
              </a:spcAft>
              <a:buNone/>
            </a:pPr>
            <a:r>
              <a:rPr lang="en-US" sz="2400" b="1" dirty="0">
                <a:solidFill>
                  <a:schemeClr val="tx1"/>
                </a:solidFill>
                <a:latin typeface="+mn-lt"/>
              </a:rPr>
              <a:t>Baylor</a:t>
            </a:r>
            <a:r>
              <a:rPr lang="en-US" sz="2400" dirty="0">
                <a:solidFill>
                  <a:schemeClr val="tx1"/>
                </a:solidFill>
                <a:latin typeface="+mn-lt"/>
              </a:rPr>
              <a:t>: zebrafish showed time-dependent DTG toxicity (at 1-5 </a:t>
            </a:r>
            <a:r>
              <a:rPr lang="en-US" sz="2400" dirty="0" err="1">
                <a:solidFill>
                  <a:schemeClr val="tx1"/>
                </a:solidFill>
                <a:latin typeface="+mn-lt"/>
              </a:rPr>
              <a:t>hr</a:t>
            </a:r>
            <a:r>
              <a:rPr lang="en-US" sz="2400" dirty="0">
                <a:solidFill>
                  <a:schemeClr val="tx1"/>
                </a:solidFill>
                <a:latin typeface="+mn-lt"/>
              </a:rPr>
              <a:t> but not 6-8 </a:t>
            </a:r>
            <a:r>
              <a:rPr lang="en-US" sz="2400" dirty="0" err="1">
                <a:solidFill>
                  <a:schemeClr val="tx1"/>
                </a:solidFill>
                <a:latin typeface="+mn-lt"/>
              </a:rPr>
              <a:t>hr</a:t>
            </a:r>
            <a:r>
              <a:rPr lang="en-US" sz="2400" dirty="0">
                <a:solidFill>
                  <a:schemeClr val="tx1"/>
                </a:solidFill>
                <a:latin typeface="+mn-lt"/>
              </a:rPr>
              <a:t> post-fertilization) with high DTG levels that </a:t>
            </a:r>
            <a:r>
              <a:rPr lang="en-US" sz="2400" i="1" dirty="0">
                <a:solidFill>
                  <a:schemeClr val="tx1"/>
                </a:solidFill>
                <a:latin typeface="+mn-lt"/>
              </a:rPr>
              <a:t>was reversed with folate administration </a:t>
            </a:r>
            <a:r>
              <a:rPr lang="en-US" sz="1400" i="1" dirty="0"/>
              <a:t>(Cabrera R et al.  AIDS 2019 </a:t>
            </a:r>
            <a:r>
              <a:rPr lang="en-US" sz="1400" i="1" dirty="0" err="1"/>
              <a:t>epub</a:t>
            </a:r>
            <a:r>
              <a:rPr lang="en-US" sz="1400" i="1" dirty="0"/>
              <a:t>).</a:t>
            </a:r>
            <a:endParaRPr lang="en-US" sz="2200" dirty="0">
              <a:solidFill>
                <a:schemeClr val="tx1"/>
              </a:solidFill>
              <a:latin typeface="+mn-lt"/>
            </a:endParaRPr>
          </a:p>
        </p:txBody>
      </p:sp>
      <p:sp>
        <p:nvSpPr>
          <p:cNvPr id="4" name="TextBox 3"/>
          <p:cNvSpPr txBox="1"/>
          <p:nvPr/>
        </p:nvSpPr>
        <p:spPr>
          <a:xfrm>
            <a:off x="395111" y="1594556"/>
            <a:ext cx="8396111" cy="2677656"/>
          </a:xfrm>
          <a:prstGeom prst="rect">
            <a:avLst/>
          </a:prstGeom>
          <a:solidFill>
            <a:schemeClr val="bg1"/>
          </a:solidFill>
          <a:ln>
            <a:solidFill>
              <a:srgbClr val="FF0000"/>
            </a:solidFill>
          </a:ln>
        </p:spPr>
        <p:txBody>
          <a:bodyPr wrap="square" rtlCol="0">
            <a:spAutoFit/>
          </a:bodyPr>
          <a:lstStyle/>
          <a:p>
            <a:pPr algn="ctr"/>
            <a:endParaRPr lang="en-US" sz="2800"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Though suggestive, in vitro and animal studies are </a:t>
            </a:r>
            <a:r>
              <a:rPr lang="en-US" sz="2800" dirty="0" smtClean="0">
                <a:solidFill>
                  <a:srgbClr val="FF0000"/>
                </a:solidFill>
              </a:rPr>
              <a:t>conclusive</a:t>
            </a:r>
            <a:endParaRPr lang="en-US" sz="2800" dirty="0" smtClean="0">
              <a:solidFill>
                <a:srgbClr val="FF0000"/>
              </a:solidFill>
            </a:endParaRPr>
          </a:p>
          <a:p>
            <a:pPr algn="ctr"/>
            <a:endParaRPr lang="en-US" sz="2800" dirty="0">
              <a:solidFill>
                <a:srgbClr val="FF0000"/>
              </a:solidFill>
            </a:endParaRPr>
          </a:p>
          <a:p>
            <a:pPr algn="ctr"/>
            <a:endParaRPr lang="en-US" sz="2800" dirty="0">
              <a:solidFill>
                <a:srgbClr val="FF0000"/>
              </a:solidFill>
            </a:endParaRPr>
          </a:p>
        </p:txBody>
      </p:sp>
    </p:spTree>
    <p:extLst>
      <p:ext uri="{BB962C8B-B14F-4D97-AF65-F5344CB8AC3E}">
        <p14:creationId xmlns:p14="http://schemas.microsoft.com/office/powerpoint/2010/main" val="261281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Conclusions about the signal?</a:t>
            </a:r>
            <a:endParaRPr lang="en-US" dirty="0">
              <a:solidFill>
                <a:schemeClr val="tx2"/>
              </a:solidFill>
              <a:latin typeface="Calibri" charset="0"/>
            </a:endParaRPr>
          </a:p>
        </p:txBody>
      </p:sp>
      <p:sp>
        <p:nvSpPr>
          <p:cNvPr id="29698" name="Content Placeholder 2"/>
          <p:cNvSpPr>
            <a:spLocks noGrp="1"/>
          </p:cNvSpPr>
          <p:nvPr>
            <p:ph idx="1"/>
          </p:nvPr>
        </p:nvSpPr>
        <p:spPr>
          <a:xfrm>
            <a:off x="457200" y="827969"/>
            <a:ext cx="8204200" cy="3793331"/>
          </a:xfrm>
        </p:spPr>
        <p:txBody>
          <a:bodyPr/>
          <a:lstStyle/>
          <a:p>
            <a:pPr marL="0" lvl="1" indent="0">
              <a:buNone/>
            </a:pPr>
            <a:r>
              <a:rPr lang="en-US" b="1" dirty="0">
                <a:latin typeface="Calibri" charset="0"/>
              </a:rPr>
              <a:t>Our current surveillance suggests an NTD prevalence </a:t>
            </a:r>
            <a:r>
              <a:rPr lang="en-US" b="1" dirty="0" smtClean="0">
                <a:latin typeface="Calibri" charset="0"/>
              </a:rPr>
              <a:t>of </a:t>
            </a:r>
            <a:r>
              <a:rPr lang="en-US" b="1" dirty="0">
                <a:latin typeface="Calibri" charset="0"/>
              </a:rPr>
              <a:t>0.30% among women on DTG at </a:t>
            </a:r>
            <a:r>
              <a:rPr lang="en-US" b="1" dirty="0" smtClean="0">
                <a:latin typeface="Calibri" charset="0"/>
              </a:rPr>
              <a:t>conception which is slightly higher than in all other exposure groups </a:t>
            </a:r>
          </a:p>
          <a:p>
            <a:pPr marL="742950" lvl="2" indent="-342900"/>
            <a:r>
              <a:rPr lang="en-US" dirty="0" smtClean="0">
                <a:latin typeface="Calibri" charset="0"/>
              </a:rPr>
              <a:t>The </a:t>
            </a:r>
            <a:r>
              <a:rPr lang="en-US" dirty="0">
                <a:latin typeface="Calibri" charset="0"/>
              </a:rPr>
              <a:t>estimated difference is small (0.20-0.27</a:t>
            </a:r>
            <a:r>
              <a:rPr lang="en-US" dirty="0" smtClean="0">
                <a:latin typeface="Calibri" charset="0"/>
              </a:rPr>
              <a:t>%)</a:t>
            </a:r>
          </a:p>
          <a:p>
            <a:pPr marL="742950" lvl="2" indent="-342900"/>
            <a:r>
              <a:rPr lang="en-US" dirty="0" smtClean="0">
                <a:latin typeface="Calibri" charset="0"/>
              </a:rPr>
              <a:t>Supported by 2 additional data sources (APR, Botswana MOH/CDC)</a:t>
            </a:r>
          </a:p>
          <a:p>
            <a:pPr marL="742950" lvl="2" indent="-342900"/>
            <a:endParaRPr lang="en-US" dirty="0">
              <a:latin typeface="Calibri" charset="0"/>
            </a:endParaRPr>
          </a:p>
          <a:p>
            <a:pPr marL="0" indent="0">
              <a:buNone/>
            </a:pPr>
            <a:r>
              <a:rPr lang="en-US" b="1" dirty="0" smtClean="0">
                <a:latin typeface="Calibri" charset="0"/>
              </a:rPr>
              <a:t>Increasing evidence that we </a:t>
            </a:r>
            <a:r>
              <a:rPr lang="en-US" b="1" dirty="0">
                <a:latin typeface="Calibri" charset="0"/>
              </a:rPr>
              <a:t>may not be able to “refute the signal” </a:t>
            </a:r>
            <a:endParaRPr lang="en-US" dirty="0">
              <a:latin typeface="Calibri" charset="0"/>
            </a:endParaRPr>
          </a:p>
          <a:p>
            <a:pPr marL="457200" lvl="1" indent="0">
              <a:buNone/>
            </a:pPr>
            <a:endParaRPr lang="en-US" dirty="0">
              <a:latin typeface="Calibri" charset="0"/>
            </a:endParaRPr>
          </a:p>
          <a:p>
            <a:pPr lvl="1"/>
            <a:endParaRPr lang="en-US" dirty="0">
              <a:latin typeface="Calibri" charset="0"/>
            </a:endParaRPr>
          </a:p>
          <a:p>
            <a:pPr lvl="1"/>
            <a:endParaRPr lang="en-US" b="1" dirty="0" smtClean="0">
              <a:latin typeface="Calibri" charset="0"/>
            </a:endParaRPr>
          </a:p>
          <a:p>
            <a:pPr lvl="1"/>
            <a:endParaRPr lang="en-US" dirty="0">
              <a:latin typeface="Calibri" charset="0"/>
            </a:endParaRPr>
          </a:p>
          <a:p>
            <a:pPr lvl="1"/>
            <a:endParaRPr lang="en-US" dirty="0">
              <a:latin typeface="Calibri"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Lessons learned from </a:t>
            </a:r>
            <a:r>
              <a:rPr lang="en-US" dirty="0" err="1" smtClean="0">
                <a:solidFill>
                  <a:schemeClr val="tx2"/>
                </a:solidFill>
                <a:latin typeface="Calibri" charset="0"/>
              </a:rPr>
              <a:t>Tsepamo</a:t>
            </a:r>
            <a:endParaRPr lang="en-US" dirty="0">
              <a:solidFill>
                <a:schemeClr val="tx2"/>
              </a:solidFill>
              <a:latin typeface="Calibri" charset="0"/>
            </a:endParaRPr>
          </a:p>
        </p:txBody>
      </p:sp>
      <p:sp>
        <p:nvSpPr>
          <p:cNvPr id="29698" name="Content Placeholder 2"/>
          <p:cNvSpPr>
            <a:spLocks noGrp="1"/>
          </p:cNvSpPr>
          <p:nvPr>
            <p:ph idx="1"/>
          </p:nvPr>
        </p:nvSpPr>
        <p:spPr>
          <a:xfrm>
            <a:off x="324556" y="954969"/>
            <a:ext cx="8336844" cy="3793331"/>
          </a:xfrm>
        </p:spPr>
        <p:txBody>
          <a:bodyPr/>
          <a:lstStyle/>
          <a:p>
            <a:pPr marL="0" indent="0">
              <a:buNone/>
            </a:pPr>
            <a:r>
              <a:rPr lang="en-US" b="1" dirty="0" smtClean="0">
                <a:solidFill>
                  <a:srgbClr val="000000"/>
                </a:solidFill>
              </a:rPr>
              <a:t>For many years “pregnancy safety” = “risk of total birth defects”</a:t>
            </a:r>
          </a:p>
        </p:txBody>
      </p:sp>
    </p:spTree>
    <p:extLst>
      <p:ext uri="{BB962C8B-B14F-4D97-AF65-F5344CB8AC3E}">
        <p14:creationId xmlns:p14="http://schemas.microsoft.com/office/powerpoint/2010/main" val="271688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1"/>
            <a:ext cx="9144000" cy="353336"/>
          </a:xfrm>
        </p:spPr>
        <p:txBody>
          <a:bodyPr>
            <a:normAutofit fontScale="90000"/>
          </a:bodyPr>
          <a:lstStyle/>
          <a:p>
            <a:r>
              <a:rPr lang="en-US" sz="3600" dirty="0" smtClean="0">
                <a:solidFill>
                  <a:schemeClr val="tx2"/>
                </a:solidFill>
              </a:rPr>
              <a:t>Birth Defects are one of many potential risks</a:t>
            </a:r>
            <a:endParaRPr lang="en-US" sz="3600" dirty="0">
              <a:solidFill>
                <a:schemeClr val="tx2"/>
              </a:solidFill>
            </a:endParaRPr>
          </a:p>
        </p:txBody>
      </p:sp>
      <p:sp>
        <p:nvSpPr>
          <p:cNvPr id="10" name="Right Arrow 9"/>
          <p:cNvSpPr/>
          <p:nvPr/>
        </p:nvSpPr>
        <p:spPr>
          <a:xfrm>
            <a:off x="564472" y="1508319"/>
            <a:ext cx="8378876" cy="701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028569" y="2067112"/>
            <a:ext cx="1675776" cy="2862323"/>
          </a:xfrm>
          <a:prstGeom prst="rect">
            <a:avLst/>
          </a:prstGeom>
          <a:noFill/>
        </p:spPr>
        <p:txBody>
          <a:bodyPr wrap="square" rtlCol="0">
            <a:spAutoFit/>
          </a:bodyPr>
          <a:lstStyle/>
          <a:p>
            <a:r>
              <a:rPr lang="en-US" b="1" dirty="0" smtClean="0">
                <a:solidFill>
                  <a:srgbClr val="000000"/>
                </a:solidFill>
              </a:rPr>
              <a:t>Adverse Birth Outcomes</a:t>
            </a:r>
          </a:p>
          <a:p>
            <a:r>
              <a:rPr lang="en-US" b="1" dirty="0" smtClean="0">
                <a:solidFill>
                  <a:srgbClr val="000000"/>
                </a:solidFill>
              </a:rPr>
              <a:t>-</a:t>
            </a:r>
            <a:r>
              <a:rPr lang="en-US" dirty="0" smtClean="0">
                <a:solidFill>
                  <a:srgbClr val="FF0000"/>
                </a:solidFill>
              </a:rPr>
              <a:t>birth defects</a:t>
            </a:r>
          </a:p>
          <a:p>
            <a:r>
              <a:rPr lang="en-US" b="1" dirty="0" smtClean="0">
                <a:solidFill>
                  <a:srgbClr val="000000"/>
                </a:solidFill>
              </a:rPr>
              <a:t>-</a:t>
            </a:r>
            <a:r>
              <a:rPr lang="en-US" dirty="0" smtClean="0">
                <a:solidFill>
                  <a:srgbClr val="000000"/>
                </a:solidFill>
              </a:rPr>
              <a:t>preterm</a:t>
            </a:r>
          </a:p>
          <a:p>
            <a:r>
              <a:rPr lang="en-US" b="1" dirty="0" smtClean="0">
                <a:solidFill>
                  <a:srgbClr val="000000"/>
                </a:solidFill>
              </a:rPr>
              <a:t>-</a:t>
            </a:r>
            <a:r>
              <a:rPr lang="en-US" dirty="0" smtClean="0">
                <a:solidFill>
                  <a:srgbClr val="000000"/>
                </a:solidFill>
              </a:rPr>
              <a:t>SGA/LBW</a:t>
            </a:r>
          </a:p>
          <a:p>
            <a:r>
              <a:rPr lang="en-US" b="1" dirty="0" smtClean="0">
                <a:solidFill>
                  <a:srgbClr val="000000"/>
                </a:solidFill>
              </a:rPr>
              <a:t>-</a:t>
            </a:r>
            <a:r>
              <a:rPr lang="en-US" dirty="0" smtClean="0">
                <a:solidFill>
                  <a:srgbClr val="000000"/>
                </a:solidFill>
              </a:rPr>
              <a:t>stillbirth</a:t>
            </a:r>
          </a:p>
          <a:p>
            <a:r>
              <a:rPr lang="en-US" b="1" dirty="0" smtClean="0">
                <a:solidFill>
                  <a:srgbClr val="000000"/>
                </a:solidFill>
              </a:rPr>
              <a:t>-</a:t>
            </a:r>
            <a:r>
              <a:rPr lang="en-US" dirty="0" smtClean="0">
                <a:solidFill>
                  <a:srgbClr val="000000"/>
                </a:solidFill>
              </a:rPr>
              <a:t>early NND</a:t>
            </a:r>
          </a:p>
          <a:p>
            <a:r>
              <a:rPr lang="en-US" dirty="0" smtClean="0">
                <a:solidFill>
                  <a:srgbClr val="000000"/>
                </a:solidFill>
              </a:rPr>
              <a:t>-</a:t>
            </a:r>
            <a:r>
              <a:rPr lang="en-US" dirty="0" err="1" smtClean="0">
                <a:solidFill>
                  <a:srgbClr val="000000"/>
                </a:solidFill>
              </a:rPr>
              <a:t>intrapartum</a:t>
            </a:r>
            <a:r>
              <a:rPr lang="en-US" dirty="0" smtClean="0">
                <a:solidFill>
                  <a:srgbClr val="000000"/>
                </a:solidFill>
              </a:rPr>
              <a:t> MTCT</a:t>
            </a:r>
          </a:p>
          <a:p>
            <a:endParaRPr lang="en-US" dirty="0" smtClean="0">
              <a:solidFill>
                <a:srgbClr val="000000"/>
              </a:solidFill>
            </a:endParaRPr>
          </a:p>
        </p:txBody>
      </p:sp>
      <p:sp>
        <p:nvSpPr>
          <p:cNvPr id="13" name="TextBox 12"/>
          <p:cNvSpPr txBox="1"/>
          <p:nvPr/>
        </p:nvSpPr>
        <p:spPr>
          <a:xfrm>
            <a:off x="440993" y="2067110"/>
            <a:ext cx="1598858" cy="2308324"/>
          </a:xfrm>
          <a:prstGeom prst="rect">
            <a:avLst/>
          </a:prstGeom>
          <a:noFill/>
        </p:spPr>
        <p:txBody>
          <a:bodyPr wrap="square" rtlCol="0">
            <a:spAutoFit/>
          </a:bodyPr>
          <a:lstStyle/>
          <a:p>
            <a:r>
              <a:rPr lang="en-US" b="1" dirty="0" smtClean="0">
                <a:solidFill>
                  <a:srgbClr val="000000"/>
                </a:solidFill>
              </a:rPr>
              <a:t>Pregnancy complications</a:t>
            </a:r>
          </a:p>
          <a:p>
            <a:r>
              <a:rPr lang="en-US" dirty="0" smtClean="0">
                <a:solidFill>
                  <a:srgbClr val="000000"/>
                </a:solidFill>
              </a:rPr>
              <a:t>-HTN/Pre-e</a:t>
            </a:r>
          </a:p>
          <a:p>
            <a:r>
              <a:rPr lang="en-US" dirty="0" smtClean="0">
                <a:solidFill>
                  <a:srgbClr val="000000"/>
                </a:solidFill>
              </a:rPr>
              <a:t>-Anemia</a:t>
            </a:r>
          </a:p>
          <a:p>
            <a:r>
              <a:rPr lang="en-US" dirty="0" smtClean="0">
                <a:solidFill>
                  <a:srgbClr val="000000"/>
                </a:solidFill>
              </a:rPr>
              <a:t>-Weight gain</a:t>
            </a:r>
          </a:p>
          <a:p>
            <a:r>
              <a:rPr lang="en-US" dirty="0" smtClean="0">
                <a:solidFill>
                  <a:srgbClr val="000000"/>
                </a:solidFill>
              </a:rPr>
              <a:t>-miscarriage</a:t>
            </a:r>
          </a:p>
          <a:p>
            <a:r>
              <a:rPr lang="en-US" dirty="0" smtClean="0">
                <a:solidFill>
                  <a:srgbClr val="000000"/>
                </a:solidFill>
              </a:rPr>
              <a:t>-intrauterine MTCT</a:t>
            </a:r>
            <a:endParaRPr lang="en-US" dirty="0">
              <a:solidFill>
                <a:srgbClr val="000000"/>
              </a:solidFill>
            </a:endParaRPr>
          </a:p>
        </p:txBody>
      </p:sp>
      <p:sp>
        <p:nvSpPr>
          <p:cNvPr id="14" name="TextBox 13"/>
          <p:cNvSpPr txBox="1"/>
          <p:nvPr/>
        </p:nvSpPr>
        <p:spPr>
          <a:xfrm>
            <a:off x="6914780" y="2067110"/>
            <a:ext cx="2229223" cy="1477328"/>
          </a:xfrm>
          <a:prstGeom prst="rect">
            <a:avLst/>
          </a:prstGeom>
          <a:noFill/>
        </p:spPr>
        <p:txBody>
          <a:bodyPr wrap="square" rtlCol="0">
            <a:spAutoFit/>
          </a:bodyPr>
          <a:lstStyle/>
          <a:p>
            <a:r>
              <a:rPr lang="en-US" b="1" dirty="0" smtClean="0">
                <a:solidFill>
                  <a:srgbClr val="000000"/>
                </a:solidFill>
              </a:rPr>
              <a:t>Long-term pediatric outcomes</a:t>
            </a:r>
          </a:p>
          <a:p>
            <a:r>
              <a:rPr lang="en-US" dirty="0" smtClean="0">
                <a:solidFill>
                  <a:srgbClr val="000000"/>
                </a:solidFill>
              </a:rPr>
              <a:t>-neurodevelopment</a:t>
            </a:r>
          </a:p>
          <a:p>
            <a:r>
              <a:rPr lang="en-US" dirty="0" smtClean="0">
                <a:solidFill>
                  <a:srgbClr val="000000"/>
                </a:solidFill>
              </a:rPr>
              <a:t>-malignancy</a:t>
            </a:r>
            <a:endParaRPr lang="en-US" dirty="0">
              <a:solidFill>
                <a:srgbClr val="000000"/>
              </a:solidFill>
            </a:endParaRPr>
          </a:p>
          <a:p>
            <a:r>
              <a:rPr lang="en-US" dirty="0" smtClean="0">
                <a:solidFill>
                  <a:srgbClr val="000000"/>
                </a:solidFill>
              </a:rPr>
              <a:t>-immune dysfunction</a:t>
            </a:r>
          </a:p>
        </p:txBody>
      </p:sp>
      <p:sp>
        <p:nvSpPr>
          <p:cNvPr id="15" name="TextBox 14"/>
          <p:cNvSpPr txBox="1"/>
          <p:nvPr/>
        </p:nvSpPr>
        <p:spPr>
          <a:xfrm>
            <a:off x="3986582" y="2067112"/>
            <a:ext cx="2337266" cy="1754327"/>
          </a:xfrm>
          <a:prstGeom prst="rect">
            <a:avLst/>
          </a:prstGeom>
          <a:noFill/>
        </p:spPr>
        <p:txBody>
          <a:bodyPr wrap="square" rtlCol="0">
            <a:spAutoFit/>
          </a:bodyPr>
          <a:lstStyle/>
          <a:p>
            <a:pPr algn="ctr"/>
            <a:r>
              <a:rPr lang="en-US" b="1" dirty="0" smtClean="0">
                <a:solidFill>
                  <a:srgbClr val="000000"/>
                </a:solidFill>
              </a:rPr>
              <a:t>Childhood morbidity and  mortality</a:t>
            </a:r>
          </a:p>
          <a:p>
            <a:r>
              <a:rPr lang="en-US" b="1" dirty="0" smtClean="0">
                <a:solidFill>
                  <a:srgbClr val="000000"/>
                </a:solidFill>
              </a:rPr>
              <a:t>-</a:t>
            </a:r>
            <a:r>
              <a:rPr lang="en-US" dirty="0" smtClean="0">
                <a:solidFill>
                  <a:srgbClr val="000000"/>
                </a:solidFill>
              </a:rPr>
              <a:t>neonatal death</a:t>
            </a:r>
          </a:p>
          <a:p>
            <a:r>
              <a:rPr lang="en-US" dirty="0" smtClean="0">
                <a:solidFill>
                  <a:srgbClr val="000000"/>
                </a:solidFill>
              </a:rPr>
              <a:t>-under5 death</a:t>
            </a:r>
          </a:p>
          <a:p>
            <a:r>
              <a:rPr lang="en-US" dirty="0" smtClean="0">
                <a:solidFill>
                  <a:srgbClr val="000000"/>
                </a:solidFill>
              </a:rPr>
              <a:t>-postpartum MTCT</a:t>
            </a:r>
          </a:p>
          <a:p>
            <a:r>
              <a:rPr lang="en-US" dirty="0" smtClean="0">
                <a:solidFill>
                  <a:srgbClr val="000000"/>
                </a:solidFill>
              </a:rPr>
              <a:t>-pediatric HIV infection</a:t>
            </a:r>
            <a:endParaRPr lang="en-US" dirty="0">
              <a:solidFill>
                <a:srgbClr val="000000"/>
              </a:solidFill>
            </a:endParaRPr>
          </a:p>
        </p:txBody>
      </p:sp>
      <p:sp>
        <p:nvSpPr>
          <p:cNvPr id="16" name="TextBox 15"/>
          <p:cNvSpPr txBox="1"/>
          <p:nvPr/>
        </p:nvSpPr>
        <p:spPr>
          <a:xfrm>
            <a:off x="158758" y="1231320"/>
            <a:ext cx="1340620" cy="369332"/>
          </a:xfrm>
          <a:prstGeom prst="rect">
            <a:avLst/>
          </a:prstGeom>
          <a:noFill/>
        </p:spPr>
        <p:txBody>
          <a:bodyPr wrap="square" rtlCol="0">
            <a:spAutoFit/>
          </a:bodyPr>
          <a:lstStyle/>
          <a:p>
            <a:r>
              <a:rPr lang="en-US" dirty="0" smtClean="0">
                <a:solidFill>
                  <a:srgbClr val="000000"/>
                </a:solidFill>
              </a:rPr>
              <a:t>Conception</a:t>
            </a:r>
            <a:endParaRPr lang="en-US" dirty="0">
              <a:solidFill>
                <a:srgbClr val="000000"/>
              </a:solidFill>
            </a:endParaRPr>
          </a:p>
        </p:txBody>
      </p:sp>
      <p:sp>
        <p:nvSpPr>
          <p:cNvPr id="17" name="TextBox 16"/>
          <p:cNvSpPr txBox="1"/>
          <p:nvPr/>
        </p:nvSpPr>
        <p:spPr>
          <a:xfrm>
            <a:off x="1834533" y="1231320"/>
            <a:ext cx="670310" cy="369332"/>
          </a:xfrm>
          <a:prstGeom prst="rect">
            <a:avLst/>
          </a:prstGeom>
          <a:noFill/>
        </p:spPr>
        <p:txBody>
          <a:bodyPr wrap="square" rtlCol="0">
            <a:spAutoFit/>
          </a:bodyPr>
          <a:lstStyle/>
          <a:p>
            <a:r>
              <a:rPr lang="en-US" dirty="0" smtClean="0">
                <a:solidFill>
                  <a:srgbClr val="000000"/>
                </a:solidFill>
              </a:rPr>
              <a:t>Birth</a:t>
            </a:r>
            <a:endParaRPr lang="en-US" dirty="0">
              <a:solidFill>
                <a:srgbClr val="000000"/>
              </a:solidFill>
            </a:endParaRPr>
          </a:p>
        </p:txBody>
      </p:sp>
      <p:sp>
        <p:nvSpPr>
          <p:cNvPr id="18" name="TextBox 17"/>
          <p:cNvSpPr txBox="1"/>
          <p:nvPr/>
        </p:nvSpPr>
        <p:spPr>
          <a:xfrm>
            <a:off x="2928197" y="1257782"/>
            <a:ext cx="776148" cy="369332"/>
          </a:xfrm>
          <a:prstGeom prst="rect">
            <a:avLst/>
          </a:prstGeom>
          <a:noFill/>
        </p:spPr>
        <p:txBody>
          <a:bodyPr wrap="square" rtlCol="0">
            <a:spAutoFit/>
          </a:bodyPr>
          <a:lstStyle/>
          <a:p>
            <a:r>
              <a:rPr lang="en-US" dirty="0" smtClean="0">
                <a:solidFill>
                  <a:srgbClr val="000000"/>
                </a:solidFill>
              </a:rPr>
              <a:t>Year 1</a:t>
            </a:r>
            <a:endParaRPr lang="en-US" dirty="0">
              <a:solidFill>
                <a:srgbClr val="000000"/>
              </a:solidFill>
            </a:endParaRPr>
          </a:p>
        </p:txBody>
      </p:sp>
      <p:sp>
        <p:nvSpPr>
          <p:cNvPr id="19" name="TextBox 18"/>
          <p:cNvSpPr txBox="1"/>
          <p:nvPr/>
        </p:nvSpPr>
        <p:spPr>
          <a:xfrm>
            <a:off x="4138982" y="1257782"/>
            <a:ext cx="776148" cy="369332"/>
          </a:xfrm>
          <a:prstGeom prst="rect">
            <a:avLst/>
          </a:prstGeom>
          <a:noFill/>
        </p:spPr>
        <p:txBody>
          <a:bodyPr wrap="square" rtlCol="0">
            <a:spAutoFit/>
          </a:bodyPr>
          <a:lstStyle/>
          <a:p>
            <a:r>
              <a:rPr lang="en-US" dirty="0" smtClean="0">
                <a:solidFill>
                  <a:srgbClr val="000000"/>
                </a:solidFill>
              </a:rPr>
              <a:t>Year 2</a:t>
            </a:r>
            <a:endParaRPr lang="en-US" dirty="0">
              <a:solidFill>
                <a:srgbClr val="000000"/>
              </a:solidFill>
            </a:endParaRPr>
          </a:p>
        </p:txBody>
      </p:sp>
      <p:sp>
        <p:nvSpPr>
          <p:cNvPr id="20" name="TextBox 19"/>
          <p:cNvSpPr txBox="1"/>
          <p:nvPr/>
        </p:nvSpPr>
        <p:spPr>
          <a:xfrm>
            <a:off x="5217469" y="1257782"/>
            <a:ext cx="776148" cy="369332"/>
          </a:xfrm>
          <a:prstGeom prst="rect">
            <a:avLst/>
          </a:prstGeom>
          <a:noFill/>
        </p:spPr>
        <p:txBody>
          <a:bodyPr wrap="square" rtlCol="0">
            <a:spAutoFit/>
          </a:bodyPr>
          <a:lstStyle/>
          <a:p>
            <a:r>
              <a:rPr lang="en-US" dirty="0" smtClean="0">
                <a:solidFill>
                  <a:srgbClr val="000000"/>
                </a:solidFill>
              </a:rPr>
              <a:t>Year 3</a:t>
            </a:r>
            <a:endParaRPr lang="en-US" dirty="0">
              <a:solidFill>
                <a:srgbClr val="000000"/>
              </a:solidFill>
            </a:endParaRPr>
          </a:p>
        </p:txBody>
      </p:sp>
      <p:sp>
        <p:nvSpPr>
          <p:cNvPr id="21" name="TextBox 20"/>
          <p:cNvSpPr txBox="1"/>
          <p:nvPr/>
        </p:nvSpPr>
        <p:spPr>
          <a:xfrm>
            <a:off x="6323848" y="1257782"/>
            <a:ext cx="776148" cy="369332"/>
          </a:xfrm>
          <a:prstGeom prst="rect">
            <a:avLst/>
          </a:prstGeom>
          <a:noFill/>
        </p:spPr>
        <p:txBody>
          <a:bodyPr wrap="square" rtlCol="0">
            <a:spAutoFit/>
          </a:bodyPr>
          <a:lstStyle/>
          <a:p>
            <a:r>
              <a:rPr lang="en-US" dirty="0" smtClean="0">
                <a:solidFill>
                  <a:srgbClr val="000000"/>
                </a:solidFill>
              </a:rPr>
              <a:t>Year 4</a:t>
            </a:r>
            <a:endParaRPr lang="en-US" dirty="0">
              <a:solidFill>
                <a:srgbClr val="000000"/>
              </a:solidFill>
            </a:endParaRPr>
          </a:p>
        </p:txBody>
      </p:sp>
      <p:sp>
        <p:nvSpPr>
          <p:cNvPr id="22" name="TextBox 21"/>
          <p:cNvSpPr txBox="1"/>
          <p:nvPr/>
        </p:nvSpPr>
        <p:spPr>
          <a:xfrm>
            <a:off x="7481713" y="1257782"/>
            <a:ext cx="776148" cy="369332"/>
          </a:xfrm>
          <a:prstGeom prst="rect">
            <a:avLst/>
          </a:prstGeom>
          <a:noFill/>
        </p:spPr>
        <p:txBody>
          <a:bodyPr wrap="square" rtlCol="0">
            <a:spAutoFit/>
          </a:bodyPr>
          <a:lstStyle/>
          <a:p>
            <a:r>
              <a:rPr lang="en-US" dirty="0" smtClean="0">
                <a:solidFill>
                  <a:srgbClr val="000000"/>
                </a:solidFill>
              </a:rPr>
              <a:t>Year 5</a:t>
            </a:r>
            <a:endParaRPr lang="en-US" dirty="0">
              <a:solidFill>
                <a:srgbClr val="000000"/>
              </a:solidFill>
            </a:endParaRPr>
          </a:p>
        </p:txBody>
      </p:sp>
      <p:cxnSp>
        <p:nvCxnSpPr>
          <p:cNvPr id="24" name="Straight Arrow Connector 23"/>
          <p:cNvCxnSpPr/>
          <p:nvPr/>
        </p:nvCxnSpPr>
        <p:spPr>
          <a:xfrm>
            <a:off x="564472" y="1508320"/>
            <a:ext cx="0" cy="22492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163330" y="1474393"/>
            <a:ext cx="0" cy="22492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651364" y="3938257"/>
            <a:ext cx="5255431" cy="830997"/>
          </a:xfrm>
          <a:prstGeom prst="rect">
            <a:avLst/>
          </a:prstGeom>
          <a:solidFill>
            <a:srgbClr val="FFFFFF"/>
          </a:solidFill>
          <a:ln>
            <a:solidFill>
              <a:srgbClr val="FF0000"/>
            </a:solidFill>
          </a:ln>
        </p:spPr>
        <p:txBody>
          <a:bodyPr wrap="square" rtlCol="0">
            <a:spAutoFit/>
          </a:bodyPr>
          <a:lstStyle/>
          <a:p>
            <a:pPr algn="ctr"/>
            <a:r>
              <a:rPr lang="en-US" sz="2400" dirty="0">
                <a:solidFill>
                  <a:srgbClr val="FF0000"/>
                </a:solidFill>
              </a:rPr>
              <a:t>T</a:t>
            </a:r>
            <a:r>
              <a:rPr lang="en-US" sz="2400" dirty="0" smtClean="0">
                <a:solidFill>
                  <a:srgbClr val="FF0000"/>
                </a:solidFill>
              </a:rPr>
              <a:t>here is a lack of data for the effect of most ARVs on most outcomes</a:t>
            </a:r>
            <a:endParaRPr lang="en-US" sz="2400" dirty="0">
              <a:solidFill>
                <a:srgbClr val="FF0000"/>
              </a:solidFill>
            </a:endParaRPr>
          </a:p>
        </p:txBody>
      </p:sp>
    </p:spTree>
    <p:extLst>
      <p:ext uri="{BB962C8B-B14F-4D97-AF65-F5344CB8AC3E}">
        <p14:creationId xmlns:p14="http://schemas.microsoft.com/office/powerpoint/2010/main" val="5321026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1"/>
            <a:ext cx="9144000" cy="353336"/>
          </a:xfrm>
        </p:spPr>
        <p:txBody>
          <a:bodyPr>
            <a:normAutofit fontScale="90000"/>
          </a:bodyPr>
          <a:lstStyle/>
          <a:p>
            <a:r>
              <a:rPr lang="en-US" sz="3600" dirty="0" smtClean="0">
                <a:solidFill>
                  <a:schemeClr val="tx2"/>
                </a:solidFill>
              </a:rPr>
              <a:t>Birth Defects are one of many potential risks</a:t>
            </a:r>
            <a:endParaRPr lang="en-US" sz="3600" dirty="0">
              <a:solidFill>
                <a:schemeClr val="tx2"/>
              </a:solidFill>
            </a:endParaRPr>
          </a:p>
        </p:txBody>
      </p:sp>
      <p:sp>
        <p:nvSpPr>
          <p:cNvPr id="10" name="Right Arrow 9"/>
          <p:cNvSpPr/>
          <p:nvPr/>
        </p:nvSpPr>
        <p:spPr>
          <a:xfrm>
            <a:off x="564472" y="1508319"/>
            <a:ext cx="8378876" cy="701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028569" y="2067112"/>
            <a:ext cx="1675776" cy="2862323"/>
          </a:xfrm>
          <a:prstGeom prst="rect">
            <a:avLst/>
          </a:prstGeom>
          <a:noFill/>
        </p:spPr>
        <p:txBody>
          <a:bodyPr wrap="square" rtlCol="0">
            <a:spAutoFit/>
          </a:bodyPr>
          <a:lstStyle/>
          <a:p>
            <a:r>
              <a:rPr lang="en-US" b="1" dirty="0" smtClean="0">
                <a:solidFill>
                  <a:srgbClr val="000000"/>
                </a:solidFill>
              </a:rPr>
              <a:t>Adverse Birth Outcomes</a:t>
            </a:r>
          </a:p>
          <a:p>
            <a:r>
              <a:rPr lang="en-US" b="1" dirty="0" smtClean="0">
                <a:solidFill>
                  <a:srgbClr val="000000"/>
                </a:solidFill>
              </a:rPr>
              <a:t>-</a:t>
            </a:r>
            <a:r>
              <a:rPr lang="en-US" dirty="0" smtClean="0">
                <a:solidFill>
                  <a:srgbClr val="FF0000"/>
                </a:solidFill>
              </a:rPr>
              <a:t>birth defects</a:t>
            </a:r>
          </a:p>
          <a:p>
            <a:r>
              <a:rPr lang="en-US" b="1" dirty="0" smtClean="0">
                <a:solidFill>
                  <a:srgbClr val="000000"/>
                </a:solidFill>
              </a:rPr>
              <a:t>-</a:t>
            </a:r>
            <a:r>
              <a:rPr lang="en-US" dirty="0" smtClean="0">
                <a:solidFill>
                  <a:srgbClr val="000000"/>
                </a:solidFill>
              </a:rPr>
              <a:t>preterm</a:t>
            </a:r>
          </a:p>
          <a:p>
            <a:r>
              <a:rPr lang="en-US" b="1" dirty="0" smtClean="0">
                <a:solidFill>
                  <a:srgbClr val="000000"/>
                </a:solidFill>
              </a:rPr>
              <a:t>-</a:t>
            </a:r>
            <a:r>
              <a:rPr lang="en-US" dirty="0" smtClean="0">
                <a:solidFill>
                  <a:srgbClr val="000000"/>
                </a:solidFill>
              </a:rPr>
              <a:t>SGA/LBW</a:t>
            </a:r>
          </a:p>
          <a:p>
            <a:r>
              <a:rPr lang="en-US" b="1" dirty="0" smtClean="0">
                <a:solidFill>
                  <a:srgbClr val="000000"/>
                </a:solidFill>
              </a:rPr>
              <a:t>-</a:t>
            </a:r>
            <a:r>
              <a:rPr lang="en-US" dirty="0" smtClean="0">
                <a:solidFill>
                  <a:srgbClr val="000000"/>
                </a:solidFill>
              </a:rPr>
              <a:t>stillbirth</a:t>
            </a:r>
          </a:p>
          <a:p>
            <a:r>
              <a:rPr lang="en-US" b="1" dirty="0" smtClean="0">
                <a:solidFill>
                  <a:srgbClr val="000000"/>
                </a:solidFill>
              </a:rPr>
              <a:t>-</a:t>
            </a:r>
            <a:r>
              <a:rPr lang="en-US" dirty="0" smtClean="0">
                <a:solidFill>
                  <a:srgbClr val="000000"/>
                </a:solidFill>
              </a:rPr>
              <a:t>early NND</a:t>
            </a:r>
          </a:p>
          <a:p>
            <a:r>
              <a:rPr lang="en-US" dirty="0" smtClean="0">
                <a:solidFill>
                  <a:srgbClr val="000000"/>
                </a:solidFill>
              </a:rPr>
              <a:t>-</a:t>
            </a:r>
            <a:r>
              <a:rPr lang="en-US" dirty="0" err="1" smtClean="0">
                <a:solidFill>
                  <a:srgbClr val="000000"/>
                </a:solidFill>
              </a:rPr>
              <a:t>intrapartum</a:t>
            </a:r>
            <a:r>
              <a:rPr lang="en-US" dirty="0" smtClean="0">
                <a:solidFill>
                  <a:srgbClr val="000000"/>
                </a:solidFill>
              </a:rPr>
              <a:t> MTCT</a:t>
            </a:r>
          </a:p>
          <a:p>
            <a:endParaRPr lang="en-US" dirty="0" smtClean="0">
              <a:solidFill>
                <a:srgbClr val="000000"/>
              </a:solidFill>
            </a:endParaRPr>
          </a:p>
        </p:txBody>
      </p:sp>
      <p:sp>
        <p:nvSpPr>
          <p:cNvPr id="13" name="TextBox 12"/>
          <p:cNvSpPr txBox="1"/>
          <p:nvPr/>
        </p:nvSpPr>
        <p:spPr>
          <a:xfrm>
            <a:off x="440993" y="2067110"/>
            <a:ext cx="1598858" cy="2308324"/>
          </a:xfrm>
          <a:prstGeom prst="rect">
            <a:avLst/>
          </a:prstGeom>
          <a:noFill/>
        </p:spPr>
        <p:txBody>
          <a:bodyPr wrap="square" rtlCol="0">
            <a:spAutoFit/>
          </a:bodyPr>
          <a:lstStyle/>
          <a:p>
            <a:r>
              <a:rPr lang="en-US" b="1" dirty="0" smtClean="0">
                <a:solidFill>
                  <a:srgbClr val="000000"/>
                </a:solidFill>
              </a:rPr>
              <a:t>Pregnancy complications</a:t>
            </a:r>
          </a:p>
          <a:p>
            <a:r>
              <a:rPr lang="en-US" dirty="0" smtClean="0">
                <a:solidFill>
                  <a:srgbClr val="000000"/>
                </a:solidFill>
              </a:rPr>
              <a:t>-HTN/Pre-e</a:t>
            </a:r>
          </a:p>
          <a:p>
            <a:r>
              <a:rPr lang="en-US" dirty="0" smtClean="0">
                <a:solidFill>
                  <a:srgbClr val="000000"/>
                </a:solidFill>
              </a:rPr>
              <a:t>-Anemia</a:t>
            </a:r>
          </a:p>
          <a:p>
            <a:r>
              <a:rPr lang="en-US" dirty="0" smtClean="0">
                <a:solidFill>
                  <a:srgbClr val="000000"/>
                </a:solidFill>
              </a:rPr>
              <a:t>-Weight gain</a:t>
            </a:r>
          </a:p>
          <a:p>
            <a:r>
              <a:rPr lang="en-US" dirty="0" smtClean="0">
                <a:solidFill>
                  <a:srgbClr val="000000"/>
                </a:solidFill>
              </a:rPr>
              <a:t>-miscarriage</a:t>
            </a:r>
          </a:p>
          <a:p>
            <a:r>
              <a:rPr lang="en-US" dirty="0" smtClean="0">
                <a:solidFill>
                  <a:srgbClr val="000000"/>
                </a:solidFill>
              </a:rPr>
              <a:t>-intrauterine MTCT</a:t>
            </a:r>
            <a:endParaRPr lang="en-US" dirty="0">
              <a:solidFill>
                <a:srgbClr val="000000"/>
              </a:solidFill>
            </a:endParaRPr>
          </a:p>
        </p:txBody>
      </p:sp>
      <p:sp>
        <p:nvSpPr>
          <p:cNvPr id="14" name="TextBox 13"/>
          <p:cNvSpPr txBox="1"/>
          <p:nvPr/>
        </p:nvSpPr>
        <p:spPr>
          <a:xfrm>
            <a:off x="6914780" y="2067110"/>
            <a:ext cx="2229223" cy="1477328"/>
          </a:xfrm>
          <a:prstGeom prst="rect">
            <a:avLst/>
          </a:prstGeom>
          <a:noFill/>
        </p:spPr>
        <p:txBody>
          <a:bodyPr wrap="square" rtlCol="0">
            <a:spAutoFit/>
          </a:bodyPr>
          <a:lstStyle/>
          <a:p>
            <a:r>
              <a:rPr lang="en-US" b="1" dirty="0" smtClean="0">
                <a:solidFill>
                  <a:srgbClr val="000000"/>
                </a:solidFill>
              </a:rPr>
              <a:t>Long-term pediatric outcomes</a:t>
            </a:r>
          </a:p>
          <a:p>
            <a:r>
              <a:rPr lang="en-US" dirty="0" smtClean="0">
                <a:solidFill>
                  <a:srgbClr val="000000"/>
                </a:solidFill>
              </a:rPr>
              <a:t>-neurodevelopment</a:t>
            </a:r>
          </a:p>
          <a:p>
            <a:r>
              <a:rPr lang="en-US" dirty="0" smtClean="0">
                <a:solidFill>
                  <a:srgbClr val="000000"/>
                </a:solidFill>
              </a:rPr>
              <a:t>-malignancy</a:t>
            </a:r>
            <a:endParaRPr lang="en-US" dirty="0">
              <a:solidFill>
                <a:srgbClr val="000000"/>
              </a:solidFill>
            </a:endParaRPr>
          </a:p>
          <a:p>
            <a:r>
              <a:rPr lang="en-US" dirty="0" smtClean="0">
                <a:solidFill>
                  <a:srgbClr val="000000"/>
                </a:solidFill>
              </a:rPr>
              <a:t>-immune dysfunction</a:t>
            </a:r>
          </a:p>
        </p:txBody>
      </p:sp>
      <p:sp>
        <p:nvSpPr>
          <p:cNvPr id="15" name="TextBox 14"/>
          <p:cNvSpPr txBox="1"/>
          <p:nvPr/>
        </p:nvSpPr>
        <p:spPr>
          <a:xfrm>
            <a:off x="3986582" y="2067112"/>
            <a:ext cx="2337266" cy="1754327"/>
          </a:xfrm>
          <a:prstGeom prst="rect">
            <a:avLst/>
          </a:prstGeom>
          <a:noFill/>
        </p:spPr>
        <p:txBody>
          <a:bodyPr wrap="square" rtlCol="0">
            <a:spAutoFit/>
          </a:bodyPr>
          <a:lstStyle/>
          <a:p>
            <a:pPr algn="ctr"/>
            <a:r>
              <a:rPr lang="en-US" b="1" dirty="0" smtClean="0">
                <a:solidFill>
                  <a:srgbClr val="000000"/>
                </a:solidFill>
              </a:rPr>
              <a:t>Childhood morbidity and  mortality</a:t>
            </a:r>
          </a:p>
          <a:p>
            <a:r>
              <a:rPr lang="en-US" b="1" dirty="0" smtClean="0">
                <a:solidFill>
                  <a:srgbClr val="000000"/>
                </a:solidFill>
              </a:rPr>
              <a:t>-</a:t>
            </a:r>
            <a:r>
              <a:rPr lang="en-US" dirty="0" smtClean="0">
                <a:solidFill>
                  <a:srgbClr val="000000"/>
                </a:solidFill>
              </a:rPr>
              <a:t>neonatal death</a:t>
            </a:r>
          </a:p>
          <a:p>
            <a:r>
              <a:rPr lang="en-US" dirty="0" smtClean="0">
                <a:solidFill>
                  <a:srgbClr val="000000"/>
                </a:solidFill>
              </a:rPr>
              <a:t>-under5 death</a:t>
            </a:r>
          </a:p>
          <a:p>
            <a:r>
              <a:rPr lang="en-US" dirty="0" smtClean="0">
                <a:solidFill>
                  <a:srgbClr val="000000"/>
                </a:solidFill>
              </a:rPr>
              <a:t>-postpartum MTCT</a:t>
            </a:r>
          </a:p>
          <a:p>
            <a:r>
              <a:rPr lang="en-US" dirty="0" smtClean="0">
                <a:solidFill>
                  <a:srgbClr val="000000"/>
                </a:solidFill>
              </a:rPr>
              <a:t>-pediatric HIV infection</a:t>
            </a:r>
            <a:endParaRPr lang="en-US" dirty="0">
              <a:solidFill>
                <a:srgbClr val="000000"/>
              </a:solidFill>
            </a:endParaRPr>
          </a:p>
        </p:txBody>
      </p:sp>
      <p:sp>
        <p:nvSpPr>
          <p:cNvPr id="16" name="TextBox 15"/>
          <p:cNvSpPr txBox="1"/>
          <p:nvPr/>
        </p:nvSpPr>
        <p:spPr>
          <a:xfrm>
            <a:off x="158758" y="1231320"/>
            <a:ext cx="1340620" cy="369332"/>
          </a:xfrm>
          <a:prstGeom prst="rect">
            <a:avLst/>
          </a:prstGeom>
          <a:noFill/>
        </p:spPr>
        <p:txBody>
          <a:bodyPr wrap="square" rtlCol="0">
            <a:spAutoFit/>
          </a:bodyPr>
          <a:lstStyle/>
          <a:p>
            <a:r>
              <a:rPr lang="en-US" dirty="0" smtClean="0">
                <a:solidFill>
                  <a:srgbClr val="000000"/>
                </a:solidFill>
              </a:rPr>
              <a:t>Conception</a:t>
            </a:r>
            <a:endParaRPr lang="en-US" dirty="0">
              <a:solidFill>
                <a:srgbClr val="000000"/>
              </a:solidFill>
            </a:endParaRPr>
          </a:p>
        </p:txBody>
      </p:sp>
      <p:sp>
        <p:nvSpPr>
          <p:cNvPr id="17" name="TextBox 16"/>
          <p:cNvSpPr txBox="1"/>
          <p:nvPr/>
        </p:nvSpPr>
        <p:spPr>
          <a:xfrm>
            <a:off x="1834533" y="1231320"/>
            <a:ext cx="670310" cy="369332"/>
          </a:xfrm>
          <a:prstGeom prst="rect">
            <a:avLst/>
          </a:prstGeom>
          <a:noFill/>
        </p:spPr>
        <p:txBody>
          <a:bodyPr wrap="square" rtlCol="0">
            <a:spAutoFit/>
          </a:bodyPr>
          <a:lstStyle/>
          <a:p>
            <a:r>
              <a:rPr lang="en-US" dirty="0" smtClean="0">
                <a:solidFill>
                  <a:srgbClr val="000000"/>
                </a:solidFill>
              </a:rPr>
              <a:t>Birth</a:t>
            </a:r>
            <a:endParaRPr lang="en-US" dirty="0">
              <a:solidFill>
                <a:srgbClr val="000000"/>
              </a:solidFill>
            </a:endParaRPr>
          </a:p>
        </p:txBody>
      </p:sp>
      <p:sp>
        <p:nvSpPr>
          <p:cNvPr id="18" name="TextBox 17"/>
          <p:cNvSpPr txBox="1"/>
          <p:nvPr/>
        </p:nvSpPr>
        <p:spPr>
          <a:xfrm>
            <a:off x="2928197" y="1257782"/>
            <a:ext cx="776148" cy="369332"/>
          </a:xfrm>
          <a:prstGeom prst="rect">
            <a:avLst/>
          </a:prstGeom>
          <a:noFill/>
        </p:spPr>
        <p:txBody>
          <a:bodyPr wrap="square" rtlCol="0">
            <a:spAutoFit/>
          </a:bodyPr>
          <a:lstStyle/>
          <a:p>
            <a:r>
              <a:rPr lang="en-US" dirty="0" smtClean="0">
                <a:solidFill>
                  <a:srgbClr val="000000"/>
                </a:solidFill>
              </a:rPr>
              <a:t>Year 1</a:t>
            </a:r>
            <a:endParaRPr lang="en-US" dirty="0">
              <a:solidFill>
                <a:srgbClr val="000000"/>
              </a:solidFill>
            </a:endParaRPr>
          </a:p>
        </p:txBody>
      </p:sp>
      <p:sp>
        <p:nvSpPr>
          <p:cNvPr id="19" name="TextBox 18"/>
          <p:cNvSpPr txBox="1"/>
          <p:nvPr/>
        </p:nvSpPr>
        <p:spPr>
          <a:xfrm>
            <a:off x="4138982" y="1257782"/>
            <a:ext cx="776148" cy="369332"/>
          </a:xfrm>
          <a:prstGeom prst="rect">
            <a:avLst/>
          </a:prstGeom>
          <a:noFill/>
        </p:spPr>
        <p:txBody>
          <a:bodyPr wrap="square" rtlCol="0">
            <a:spAutoFit/>
          </a:bodyPr>
          <a:lstStyle/>
          <a:p>
            <a:r>
              <a:rPr lang="en-US" dirty="0" smtClean="0">
                <a:solidFill>
                  <a:srgbClr val="000000"/>
                </a:solidFill>
              </a:rPr>
              <a:t>Year 2</a:t>
            </a:r>
            <a:endParaRPr lang="en-US" dirty="0">
              <a:solidFill>
                <a:srgbClr val="000000"/>
              </a:solidFill>
            </a:endParaRPr>
          </a:p>
        </p:txBody>
      </p:sp>
      <p:sp>
        <p:nvSpPr>
          <p:cNvPr id="20" name="TextBox 19"/>
          <p:cNvSpPr txBox="1"/>
          <p:nvPr/>
        </p:nvSpPr>
        <p:spPr>
          <a:xfrm>
            <a:off x="5217469" y="1257782"/>
            <a:ext cx="776148" cy="369332"/>
          </a:xfrm>
          <a:prstGeom prst="rect">
            <a:avLst/>
          </a:prstGeom>
          <a:noFill/>
        </p:spPr>
        <p:txBody>
          <a:bodyPr wrap="square" rtlCol="0">
            <a:spAutoFit/>
          </a:bodyPr>
          <a:lstStyle/>
          <a:p>
            <a:r>
              <a:rPr lang="en-US" dirty="0" smtClean="0">
                <a:solidFill>
                  <a:srgbClr val="000000"/>
                </a:solidFill>
              </a:rPr>
              <a:t>Year 3</a:t>
            </a:r>
            <a:endParaRPr lang="en-US" dirty="0">
              <a:solidFill>
                <a:srgbClr val="000000"/>
              </a:solidFill>
            </a:endParaRPr>
          </a:p>
        </p:txBody>
      </p:sp>
      <p:sp>
        <p:nvSpPr>
          <p:cNvPr id="21" name="TextBox 20"/>
          <p:cNvSpPr txBox="1"/>
          <p:nvPr/>
        </p:nvSpPr>
        <p:spPr>
          <a:xfrm>
            <a:off x="6323848" y="1257782"/>
            <a:ext cx="776148" cy="369332"/>
          </a:xfrm>
          <a:prstGeom prst="rect">
            <a:avLst/>
          </a:prstGeom>
          <a:noFill/>
        </p:spPr>
        <p:txBody>
          <a:bodyPr wrap="square" rtlCol="0">
            <a:spAutoFit/>
          </a:bodyPr>
          <a:lstStyle/>
          <a:p>
            <a:r>
              <a:rPr lang="en-US" dirty="0" smtClean="0">
                <a:solidFill>
                  <a:srgbClr val="000000"/>
                </a:solidFill>
              </a:rPr>
              <a:t>Year 4</a:t>
            </a:r>
            <a:endParaRPr lang="en-US" dirty="0">
              <a:solidFill>
                <a:srgbClr val="000000"/>
              </a:solidFill>
            </a:endParaRPr>
          </a:p>
        </p:txBody>
      </p:sp>
      <p:sp>
        <p:nvSpPr>
          <p:cNvPr id="22" name="TextBox 21"/>
          <p:cNvSpPr txBox="1"/>
          <p:nvPr/>
        </p:nvSpPr>
        <p:spPr>
          <a:xfrm>
            <a:off x="7481713" y="1257782"/>
            <a:ext cx="776148" cy="369332"/>
          </a:xfrm>
          <a:prstGeom prst="rect">
            <a:avLst/>
          </a:prstGeom>
          <a:noFill/>
        </p:spPr>
        <p:txBody>
          <a:bodyPr wrap="square" rtlCol="0">
            <a:spAutoFit/>
          </a:bodyPr>
          <a:lstStyle/>
          <a:p>
            <a:r>
              <a:rPr lang="en-US" dirty="0" smtClean="0">
                <a:solidFill>
                  <a:srgbClr val="000000"/>
                </a:solidFill>
              </a:rPr>
              <a:t>Year 5</a:t>
            </a:r>
            <a:endParaRPr lang="en-US" dirty="0">
              <a:solidFill>
                <a:srgbClr val="000000"/>
              </a:solidFill>
            </a:endParaRPr>
          </a:p>
        </p:txBody>
      </p:sp>
      <p:cxnSp>
        <p:nvCxnSpPr>
          <p:cNvPr id="24" name="Straight Arrow Connector 23"/>
          <p:cNvCxnSpPr/>
          <p:nvPr/>
        </p:nvCxnSpPr>
        <p:spPr>
          <a:xfrm>
            <a:off x="564472" y="1508320"/>
            <a:ext cx="0" cy="22492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163330" y="1474393"/>
            <a:ext cx="0" cy="22492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651364" y="3938257"/>
            <a:ext cx="5255431" cy="830997"/>
          </a:xfrm>
          <a:prstGeom prst="rect">
            <a:avLst/>
          </a:prstGeom>
          <a:solidFill>
            <a:srgbClr val="FFFFFF"/>
          </a:solidFill>
          <a:ln>
            <a:solidFill>
              <a:srgbClr val="FF0000"/>
            </a:solidFill>
          </a:ln>
        </p:spPr>
        <p:txBody>
          <a:bodyPr wrap="square" rtlCol="0">
            <a:spAutoFit/>
          </a:bodyPr>
          <a:lstStyle/>
          <a:p>
            <a:pPr algn="ctr"/>
            <a:r>
              <a:rPr lang="en-US" sz="2400" dirty="0" smtClean="0">
                <a:solidFill>
                  <a:srgbClr val="FF0000"/>
                </a:solidFill>
              </a:rPr>
              <a:t>A medication may increase risk of one and decrease the risk of another</a:t>
            </a:r>
            <a:endParaRPr lang="en-US" sz="2400" dirty="0">
              <a:solidFill>
                <a:srgbClr val="FF0000"/>
              </a:solidFill>
            </a:endParaRPr>
          </a:p>
        </p:txBody>
      </p:sp>
    </p:spTree>
    <p:extLst>
      <p:ext uri="{BB962C8B-B14F-4D97-AF65-F5344CB8AC3E}">
        <p14:creationId xmlns:p14="http://schemas.microsoft.com/office/powerpoint/2010/main" val="203902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Public Health Impact of Adverse Effects</a:t>
            </a:r>
            <a:endParaRPr lang="en-US" dirty="0">
              <a:solidFill>
                <a:schemeClr val="tx2"/>
              </a:solidFill>
              <a:latin typeface="Calibri" charset="0"/>
            </a:endParaRPr>
          </a:p>
        </p:txBody>
      </p:sp>
      <p:sp>
        <p:nvSpPr>
          <p:cNvPr id="29698" name="Content Placeholder 2"/>
          <p:cNvSpPr>
            <a:spLocks noGrp="1"/>
          </p:cNvSpPr>
          <p:nvPr>
            <p:ph idx="1"/>
          </p:nvPr>
        </p:nvSpPr>
        <p:spPr>
          <a:xfrm>
            <a:off x="457200" y="827969"/>
            <a:ext cx="8204200" cy="3793331"/>
          </a:xfrm>
        </p:spPr>
        <p:txBody>
          <a:bodyPr/>
          <a:lstStyle/>
          <a:p>
            <a:pPr marL="571500" indent="-514350">
              <a:buFont typeface="+mj-lt"/>
              <a:buAutoNum type="arabicPeriod"/>
            </a:pPr>
            <a:r>
              <a:rPr lang="en-US" sz="2000" b="1" dirty="0">
                <a:solidFill>
                  <a:srgbClr val="131313"/>
                </a:solidFill>
              </a:rPr>
              <a:t>DTG increased the risk of neural tube defects by </a:t>
            </a:r>
            <a:r>
              <a:rPr lang="en-US" sz="2000" b="1" dirty="0" smtClean="0">
                <a:solidFill>
                  <a:srgbClr val="131313"/>
                </a:solidFill>
              </a:rPr>
              <a:t>3x</a:t>
            </a:r>
            <a:r>
              <a:rPr lang="en-US" sz="2000" b="1" dirty="0">
                <a:solidFill>
                  <a:srgbClr val="131313"/>
                </a:solidFill>
              </a:rPr>
              <a:t>?</a:t>
            </a:r>
          </a:p>
          <a:p>
            <a:pPr lvl="1">
              <a:buFont typeface="Arial"/>
              <a:buChar char="•"/>
            </a:pPr>
            <a:r>
              <a:rPr lang="en-US" sz="2000" dirty="0">
                <a:solidFill>
                  <a:srgbClr val="131313"/>
                </a:solidFill>
              </a:rPr>
              <a:t>Neural tube defects occur in 1 per 1000 births</a:t>
            </a:r>
          </a:p>
          <a:p>
            <a:pPr lvl="1">
              <a:buFont typeface="Arial"/>
              <a:buChar char="•"/>
            </a:pPr>
            <a:r>
              <a:rPr lang="en-US" sz="2000" dirty="0">
                <a:solidFill>
                  <a:srgbClr val="131313"/>
                </a:solidFill>
              </a:rPr>
              <a:t>With exposure to DTG there would be </a:t>
            </a:r>
            <a:r>
              <a:rPr lang="en-US" sz="2000" dirty="0">
                <a:solidFill>
                  <a:srgbClr val="131313"/>
                </a:solidFill>
              </a:rPr>
              <a:t>3</a:t>
            </a:r>
            <a:r>
              <a:rPr lang="en-US" sz="2000" dirty="0" smtClean="0">
                <a:solidFill>
                  <a:srgbClr val="131313"/>
                </a:solidFill>
              </a:rPr>
              <a:t> NTDs </a:t>
            </a:r>
            <a:r>
              <a:rPr lang="en-US" sz="2000" dirty="0">
                <a:solidFill>
                  <a:srgbClr val="131313"/>
                </a:solidFill>
              </a:rPr>
              <a:t>per 1000 births</a:t>
            </a:r>
          </a:p>
          <a:p>
            <a:pPr lvl="1">
              <a:buFont typeface="Arial"/>
              <a:buChar char="•"/>
            </a:pPr>
            <a:r>
              <a:rPr lang="en-US" sz="2000" b="1" dirty="0">
                <a:solidFill>
                  <a:srgbClr val="131313"/>
                </a:solidFill>
              </a:rPr>
              <a:t>DTG results in an excess of </a:t>
            </a:r>
            <a:r>
              <a:rPr lang="en-US" sz="2000" b="1" dirty="0" smtClean="0">
                <a:solidFill>
                  <a:srgbClr val="131313"/>
                </a:solidFill>
              </a:rPr>
              <a:t>2 </a:t>
            </a:r>
            <a:r>
              <a:rPr lang="en-US" sz="2000" b="1" dirty="0">
                <a:solidFill>
                  <a:srgbClr val="131313"/>
                </a:solidFill>
              </a:rPr>
              <a:t>bad outcomes in a population of 1000 exposed</a:t>
            </a:r>
          </a:p>
          <a:p>
            <a:pPr lvl="1">
              <a:buFont typeface="Arial"/>
              <a:buChar char="•"/>
            </a:pPr>
            <a:endParaRPr lang="en-US" sz="2000" dirty="0">
              <a:solidFill>
                <a:srgbClr val="131313"/>
              </a:solidFill>
            </a:endParaRPr>
          </a:p>
          <a:p>
            <a:pPr marL="571500" indent="-514350">
              <a:buFont typeface="+mj-lt"/>
              <a:buAutoNum type="arabicPeriod"/>
            </a:pPr>
            <a:r>
              <a:rPr lang="en-US" sz="2000" b="1" dirty="0">
                <a:solidFill>
                  <a:srgbClr val="131313"/>
                </a:solidFill>
              </a:rPr>
              <a:t>LPV-r increased the risk of preterm delivery by 1.4x?</a:t>
            </a:r>
          </a:p>
          <a:p>
            <a:pPr lvl="1">
              <a:buFont typeface="Arial"/>
              <a:buChar char="•"/>
            </a:pPr>
            <a:r>
              <a:rPr lang="en-US" sz="2000" dirty="0">
                <a:solidFill>
                  <a:srgbClr val="131313"/>
                </a:solidFill>
              </a:rPr>
              <a:t>Preterm delivery occurs in 100 per 1000 births</a:t>
            </a:r>
          </a:p>
          <a:p>
            <a:pPr lvl="1">
              <a:buFont typeface="Arial"/>
              <a:buChar char="•"/>
            </a:pPr>
            <a:r>
              <a:rPr lang="en-US" sz="2000" dirty="0">
                <a:solidFill>
                  <a:srgbClr val="131313"/>
                </a:solidFill>
              </a:rPr>
              <a:t>With exposure to LPV-r there would be 140 per 1000 births</a:t>
            </a:r>
          </a:p>
          <a:p>
            <a:pPr lvl="1">
              <a:buFont typeface="Arial"/>
              <a:buChar char="•"/>
            </a:pPr>
            <a:r>
              <a:rPr lang="en-US" sz="2000" b="1" dirty="0">
                <a:solidFill>
                  <a:srgbClr val="131313"/>
                </a:solidFill>
              </a:rPr>
              <a:t>LPV-r results in an excess of 40 bad outcomes in a population of 1000 exposed</a:t>
            </a:r>
          </a:p>
        </p:txBody>
      </p:sp>
    </p:spTree>
    <p:extLst>
      <p:ext uri="{BB962C8B-B14F-4D97-AF65-F5344CB8AC3E}">
        <p14:creationId xmlns:p14="http://schemas.microsoft.com/office/powerpoint/2010/main" val="2580845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Weighing risk vs. benefit</a:t>
            </a:r>
            <a:endParaRPr lang="en-US" dirty="0">
              <a:solidFill>
                <a:schemeClr val="tx2"/>
              </a:solidFill>
              <a:latin typeface="Calibri" charset="0"/>
            </a:endParaRPr>
          </a:p>
        </p:txBody>
      </p:sp>
      <p:sp>
        <p:nvSpPr>
          <p:cNvPr id="29698" name="Content Placeholder 2"/>
          <p:cNvSpPr>
            <a:spLocks noGrp="1"/>
          </p:cNvSpPr>
          <p:nvPr>
            <p:ph idx="1"/>
          </p:nvPr>
        </p:nvSpPr>
        <p:spPr>
          <a:xfrm>
            <a:off x="457200" y="1096080"/>
            <a:ext cx="8204200" cy="3793331"/>
          </a:xfrm>
        </p:spPr>
        <p:txBody>
          <a:bodyPr/>
          <a:lstStyle/>
          <a:p>
            <a:pPr marL="57150" indent="0">
              <a:buNone/>
            </a:pPr>
            <a:r>
              <a:rPr lang="en-US" b="1" dirty="0" smtClean="0">
                <a:solidFill>
                  <a:srgbClr val="131313"/>
                </a:solidFill>
              </a:rPr>
              <a:t>How to weigh small risk of NTD against potentially large benefits of DTG? </a:t>
            </a:r>
          </a:p>
          <a:p>
            <a:pPr marL="57150" indent="0">
              <a:buNone/>
            </a:pPr>
            <a:r>
              <a:rPr lang="en-US" dirty="0" smtClean="0">
                <a:solidFill>
                  <a:srgbClr val="131313"/>
                </a:solidFill>
              </a:rPr>
              <a:t>(More details in the next presentation)</a:t>
            </a:r>
            <a:endParaRPr lang="en-US" dirty="0">
              <a:solidFill>
                <a:srgbClr val="131313"/>
              </a:solidFill>
            </a:endParaRPr>
          </a:p>
        </p:txBody>
      </p:sp>
    </p:spTree>
    <p:extLst>
      <p:ext uri="{BB962C8B-B14F-4D97-AF65-F5344CB8AC3E}">
        <p14:creationId xmlns:p14="http://schemas.microsoft.com/office/powerpoint/2010/main" val="279600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1"/>
            <a:ext cx="8913812" cy="660797"/>
          </a:xfrm>
        </p:spPr>
        <p:txBody>
          <a:bodyPr/>
          <a:lstStyle/>
          <a:p>
            <a:r>
              <a:rPr lang="en-US" dirty="0" smtClean="0">
                <a:solidFill>
                  <a:schemeClr val="tx2"/>
                </a:solidFill>
                <a:latin typeface="Calibri" charset="0"/>
              </a:rPr>
              <a:t>Lessons learned from </a:t>
            </a:r>
            <a:r>
              <a:rPr lang="en-US" dirty="0" err="1" smtClean="0">
                <a:solidFill>
                  <a:schemeClr val="tx2"/>
                </a:solidFill>
                <a:latin typeface="Calibri" charset="0"/>
              </a:rPr>
              <a:t>Tsepamo</a:t>
            </a:r>
            <a:endParaRPr lang="en-US" dirty="0">
              <a:solidFill>
                <a:schemeClr val="tx2"/>
              </a:solidFill>
              <a:latin typeface="Calibri" charset="0"/>
            </a:endParaRPr>
          </a:p>
        </p:txBody>
      </p:sp>
      <p:sp>
        <p:nvSpPr>
          <p:cNvPr id="29698" name="Content Placeholder 2"/>
          <p:cNvSpPr>
            <a:spLocks noGrp="1"/>
          </p:cNvSpPr>
          <p:nvPr>
            <p:ph idx="1"/>
          </p:nvPr>
        </p:nvSpPr>
        <p:spPr>
          <a:xfrm>
            <a:off x="457200" y="827969"/>
            <a:ext cx="8204200" cy="3793331"/>
          </a:xfrm>
        </p:spPr>
        <p:txBody>
          <a:bodyPr/>
          <a:lstStyle/>
          <a:p>
            <a:pPr marL="0" indent="0">
              <a:buNone/>
            </a:pPr>
            <a:r>
              <a:rPr lang="en-US" b="1" dirty="0" smtClean="0">
                <a:solidFill>
                  <a:srgbClr val="000000"/>
                </a:solidFill>
              </a:rPr>
              <a:t>For many years ‘pregnancy safety data’ </a:t>
            </a:r>
            <a:r>
              <a:rPr lang="en-US" b="1" dirty="0" smtClean="0">
                <a:solidFill>
                  <a:srgbClr val="000000"/>
                </a:solidFill>
              </a:rPr>
              <a:t>seen as only </a:t>
            </a:r>
            <a:r>
              <a:rPr lang="en-US" b="1" dirty="0" smtClean="0">
                <a:solidFill>
                  <a:srgbClr val="000000"/>
                </a:solidFill>
              </a:rPr>
              <a:t>important only for pregnant women</a:t>
            </a:r>
            <a:endParaRPr lang="en-US" b="1" dirty="0">
              <a:solidFill>
                <a:srgbClr val="000000"/>
              </a:solidFill>
            </a:endParaRPr>
          </a:p>
        </p:txBody>
      </p:sp>
    </p:spTree>
    <p:extLst>
      <p:ext uri="{BB962C8B-B14F-4D97-AF65-F5344CB8AC3E}">
        <p14:creationId xmlns:p14="http://schemas.microsoft.com/office/powerpoint/2010/main" val="216147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 y="147507"/>
            <a:ext cx="8175914" cy="994172"/>
          </a:xfrm>
        </p:spPr>
        <p:txBody>
          <a:bodyPr>
            <a:normAutofit/>
          </a:bodyPr>
          <a:lstStyle/>
          <a:p>
            <a:r>
              <a:rPr lang="en-GB" sz="2700" dirty="0"/>
              <a:t>Increasing proportions of women are conceiving on ART worldwide</a:t>
            </a:r>
          </a:p>
        </p:txBody>
      </p:sp>
      <p:sp>
        <p:nvSpPr>
          <p:cNvPr id="3" name="TextBox 2"/>
          <p:cNvSpPr txBox="1"/>
          <p:nvPr/>
        </p:nvSpPr>
        <p:spPr>
          <a:xfrm>
            <a:off x="214746" y="4727750"/>
            <a:ext cx="8693728" cy="407804"/>
          </a:xfrm>
          <a:prstGeom prst="rect">
            <a:avLst/>
          </a:prstGeom>
          <a:noFill/>
        </p:spPr>
        <p:txBody>
          <a:bodyPr wrap="square" lIns="68580" tIns="34290" rIns="68580" bIns="34290" rtlCol="0">
            <a:spAutoFit/>
          </a:bodyPr>
          <a:lstStyle/>
          <a:p>
            <a:r>
              <a:rPr lang="en-GB" sz="1100" i="1" dirty="0" err="1"/>
              <a:t>Tippett</a:t>
            </a:r>
            <a:r>
              <a:rPr lang="en-GB" sz="1100" i="1" dirty="0"/>
              <a:t>-Barr et al Lancet HIV 2018; Chetty et al </a:t>
            </a:r>
            <a:r>
              <a:rPr lang="en-GB" sz="1100" i="1" dirty="0" err="1"/>
              <a:t>PLoS</a:t>
            </a:r>
            <a:r>
              <a:rPr lang="en-GB" sz="1100" i="1" dirty="0"/>
              <a:t> One 2018; </a:t>
            </a:r>
            <a:r>
              <a:rPr lang="en-GB" sz="1100" i="1" dirty="0" err="1"/>
              <a:t>Brittain</a:t>
            </a:r>
            <a:r>
              <a:rPr lang="en-GB" sz="1100" i="1" dirty="0"/>
              <a:t> et al JAIDS 2019; Zash et al Expert </a:t>
            </a:r>
            <a:r>
              <a:rPr lang="en-GB" sz="1100" i="1" dirty="0" err="1"/>
              <a:t>Opin</a:t>
            </a:r>
            <a:r>
              <a:rPr lang="en-GB" sz="1100" i="1" dirty="0"/>
              <a:t> Drug Safety 2016; Peters et al BHIVA 2018; </a:t>
            </a:r>
            <a:r>
              <a:rPr lang="en-GB" sz="1100" i="1" dirty="0" err="1"/>
              <a:t>Chiappini</a:t>
            </a:r>
            <a:r>
              <a:rPr lang="en-GB" sz="1100" i="1" dirty="0"/>
              <a:t> et al JAIDS 2018 </a:t>
            </a:r>
          </a:p>
        </p:txBody>
      </p:sp>
      <p:pic>
        <p:nvPicPr>
          <p:cNvPr id="5" name="Picture 4"/>
          <p:cNvPicPr>
            <a:picLocks noChangeAspect="1"/>
          </p:cNvPicPr>
          <p:nvPr/>
        </p:nvPicPr>
        <p:blipFill>
          <a:blip r:embed="rId3"/>
          <a:stretch>
            <a:fillRect/>
          </a:stretch>
        </p:blipFill>
        <p:spPr>
          <a:xfrm>
            <a:off x="307665" y="1014832"/>
            <a:ext cx="8516901" cy="3704896"/>
          </a:xfrm>
          <a:prstGeom prst="rect">
            <a:avLst/>
          </a:prstGeom>
        </p:spPr>
      </p:pic>
      <p:sp>
        <p:nvSpPr>
          <p:cNvPr id="4" name="TextBox 3"/>
          <p:cNvSpPr txBox="1"/>
          <p:nvPr/>
        </p:nvSpPr>
        <p:spPr>
          <a:xfrm>
            <a:off x="5940779" y="0"/>
            <a:ext cx="3203221" cy="369332"/>
          </a:xfrm>
          <a:prstGeom prst="rect">
            <a:avLst/>
          </a:prstGeom>
          <a:noFill/>
        </p:spPr>
        <p:txBody>
          <a:bodyPr wrap="square" rtlCol="0">
            <a:spAutoFit/>
          </a:bodyPr>
          <a:lstStyle/>
          <a:p>
            <a:r>
              <a:rPr lang="en-US" dirty="0" smtClean="0">
                <a:solidFill>
                  <a:srgbClr val="FF0000"/>
                </a:solidFill>
              </a:rPr>
              <a:t>Slide courtesy of Claire Thorne</a:t>
            </a:r>
            <a:endParaRPr lang="en-US" dirty="0">
              <a:solidFill>
                <a:srgbClr val="FF0000"/>
              </a:solidFill>
            </a:endParaRPr>
          </a:p>
        </p:txBody>
      </p:sp>
      <p:sp>
        <p:nvSpPr>
          <p:cNvPr id="6" name="TextBox 5"/>
          <p:cNvSpPr txBox="1"/>
          <p:nvPr/>
        </p:nvSpPr>
        <p:spPr>
          <a:xfrm>
            <a:off x="3711222" y="1651000"/>
            <a:ext cx="903111" cy="523220"/>
          </a:xfrm>
          <a:prstGeom prst="rect">
            <a:avLst/>
          </a:prstGeom>
          <a:noFill/>
          <a:ln>
            <a:solidFill>
              <a:srgbClr val="FF0000"/>
            </a:solidFill>
          </a:ln>
        </p:spPr>
        <p:txBody>
          <a:bodyPr wrap="square" rtlCol="0">
            <a:spAutoFit/>
          </a:bodyPr>
          <a:lstStyle/>
          <a:p>
            <a:r>
              <a:rPr lang="en-US" sz="1400" dirty="0" smtClean="0">
                <a:solidFill>
                  <a:srgbClr val="FF0000"/>
                </a:solidFill>
              </a:rPr>
              <a:t>** &gt;70% in 2018</a:t>
            </a:r>
            <a:endParaRPr lang="en-US" sz="1400" dirty="0">
              <a:solidFill>
                <a:srgbClr val="FF0000"/>
              </a:solidFill>
            </a:endParaRPr>
          </a:p>
        </p:txBody>
      </p:sp>
    </p:spTree>
    <p:extLst>
      <p:ext uri="{BB962C8B-B14F-4D97-AF65-F5344CB8AC3E}">
        <p14:creationId xmlns:p14="http://schemas.microsoft.com/office/powerpoint/2010/main" val="1596356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 y="147507"/>
            <a:ext cx="8175914" cy="994172"/>
          </a:xfrm>
        </p:spPr>
        <p:txBody>
          <a:bodyPr>
            <a:normAutofit/>
          </a:bodyPr>
          <a:lstStyle/>
          <a:p>
            <a:r>
              <a:rPr lang="en-GB" sz="2700" dirty="0"/>
              <a:t>Increasing proportions of women are conceiving on ART worldwide</a:t>
            </a:r>
          </a:p>
        </p:txBody>
      </p:sp>
      <p:sp>
        <p:nvSpPr>
          <p:cNvPr id="3" name="TextBox 2"/>
          <p:cNvSpPr txBox="1"/>
          <p:nvPr/>
        </p:nvSpPr>
        <p:spPr>
          <a:xfrm>
            <a:off x="214746" y="4727750"/>
            <a:ext cx="8693728" cy="407804"/>
          </a:xfrm>
          <a:prstGeom prst="rect">
            <a:avLst/>
          </a:prstGeom>
          <a:noFill/>
        </p:spPr>
        <p:txBody>
          <a:bodyPr wrap="square" lIns="68580" tIns="34290" rIns="68580" bIns="34290" rtlCol="0">
            <a:spAutoFit/>
          </a:bodyPr>
          <a:lstStyle/>
          <a:p>
            <a:r>
              <a:rPr lang="en-GB" sz="1100" i="1" dirty="0" err="1"/>
              <a:t>Tippett</a:t>
            </a:r>
            <a:r>
              <a:rPr lang="en-GB" sz="1100" i="1" dirty="0"/>
              <a:t>-Barr et al Lancet HIV 2018; Chetty et al </a:t>
            </a:r>
            <a:r>
              <a:rPr lang="en-GB" sz="1100" i="1" dirty="0" err="1"/>
              <a:t>PLoS</a:t>
            </a:r>
            <a:r>
              <a:rPr lang="en-GB" sz="1100" i="1" dirty="0"/>
              <a:t> One 2018; </a:t>
            </a:r>
            <a:r>
              <a:rPr lang="en-GB" sz="1100" i="1" dirty="0" err="1"/>
              <a:t>Brittain</a:t>
            </a:r>
            <a:r>
              <a:rPr lang="en-GB" sz="1100" i="1" dirty="0"/>
              <a:t> et al JAIDS 2019; Zash et al Expert </a:t>
            </a:r>
            <a:r>
              <a:rPr lang="en-GB" sz="1100" i="1" dirty="0" err="1"/>
              <a:t>Opin</a:t>
            </a:r>
            <a:r>
              <a:rPr lang="en-GB" sz="1100" i="1" dirty="0"/>
              <a:t> Drug Safety 2016; Peters et al BHIVA 2018; </a:t>
            </a:r>
            <a:r>
              <a:rPr lang="en-GB" sz="1100" i="1" dirty="0" err="1"/>
              <a:t>Chiappini</a:t>
            </a:r>
            <a:r>
              <a:rPr lang="en-GB" sz="1100" i="1" dirty="0"/>
              <a:t> et al JAIDS 2018 </a:t>
            </a:r>
          </a:p>
        </p:txBody>
      </p:sp>
      <p:pic>
        <p:nvPicPr>
          <p:cNvPr id="5" name="Picture 4"/>
          <p:cNvPicPr>
            <a:picLocks noChangeAspect="1"/>
          </p:cNvPicPr>
          <p:nvPr/>
        </p:nvPicPr>
        <p:blipFill>
          <a:blip r:embed="rId3"/>
          <a:stretch>
            <a:fillRect/>
          </a:stretch>
        </p:blipFill>
        <p:spPr>
          <a:xfrm>
            <a:off x="307665" y="1014832"/>
            <a:ext cx="8516901" cy="3704896"/>
          </a:xfrm>
          <a:prstGeom prst="rect">
            <a:avLst/>
          </a:prstGeom>
        </p:spPr>
      </p:pic>
      <p:sp>
        <p:nvSpPr>
          <p:cNvPr id="4" name="TextBox 3"/>
          <p:cNvSpPr txBox="1"/>
          <p:nvPr/>
        </p:nvSpPr>
        <p:spPr>
          <a:xfrm>
            <a:off x="5940779" y="0"/>
            <a:ext cx="3203221" cy="369332"/>
          </a:xfrm>
          <a:prstGeom prst="rect">
            <a:avLst/>
          </a:prstGeom>
          <a:noFill/>
        </p:spPr>
        <p:txBody>
          <a:bodyPr wrap="square" rtlCol="0">
            <a:spAutoFit/>
          </a:bodyPr>
          <a:lstStyle/>
          <a:p>
            <a:r>
              <a:rPr lang="en-US" dirty="0" smtClean="0">
                <a:solidFill>
                  <a:srgbClr val="FF0000"/>
                </a:solidFill>
              </a:rPr>
              <a:t>Slide courtesy of Claire Thorne</a:t>
            </a:r>
            <a:endParaRPr lang="en-US" dirty="0">
              <a:solidFill>
                <a:srgbClr val="FF0000"/>
              </a:solidFill>
            </a:endParaRPr>
          </a:p>
        </p:txBody>
      </p:sp>
      <p:sp>
        <p:nvSpPr>
          <p:cNvPr id="6" name="TextBox 5"/>
          <p:cNvSpPr txBox="1"/>
          <p:nvPr/>
        </p:nvSpPr>
        <p:spPr>
          <a:xfrm>
            <a:off x="3711222" y="1651000"/>
            <a:ext cx="903111" cy="523220"/>
          </a:xfrm>
          <a:prstGeom prst="rect">
            <a:avLst/>
          </a:prstGeom>
          <a:noFill/>
          <a:ln>
            <a:solidFill>
              <a:srgbClr val="FF0000"/>
            </a:solidFill>
          </a:ln>
        </p:spPr>
        <p:txBody>
          <a:bodyPr wrap="square" rtlCol="0">
            <a:spAutoFit/>
          </a:bodyPr>
          <a:lstStyle/>
          <a:p>
            <a:r>
              <a:rPr lang="en-US" sz="1400" dirty="0" smtClean="0">
                <a:solidFill>
                  <a:srgbClr val="FF0000"/>
                </a:solidFill>
              </a:rPr>
              <a:t>** &gt;70% in 2018</a:t>
            </a:r>
            <a:endParaRPr lang="en-US" sz="1400" dirty="0">
              <a:solidFill>
                <a:srgbClr val="FF0000"/>
              </a:solidFill>
            </a:endParaRPr>
          </a:p>
        </p:txBody>
      </p:sp>
      <p:sp>
        <p:nvSpPr>
          <p:cNvPr id="7" name="TextBox 6"/>
          <p:cNvSpPr txBox="1"/>
          <p:nvPr/>
        </p:nvSpPr>
        <p:spPr>
          <a:xfrm>
            <a:off x="1213556" y="1199444"/>
            <a:ext cx="7351888" cy="2246769"/>
          </a:xfrm>
          <a:prstGeom prst="rect">
            <a:avLst/>
          </a:prstGeom>
          <a:solidFill>
            <a:srgbClr val="FFFFFF"/>
          </a:solidFill>
          <a:ln>
            <a:solidFill>
              <a:srgbClr val="FF0000"/>
            </a:solidFill>
          </a:ln>
        </p:spPr>
        <p:txBody>
          <a:bodyPr wrap="square" rtlCol="0">
            <a:spAutoFit/>
          </a:bodyPr>
          <a:lstStyle/>
          <a:p>
            <a:endParaRPr lang="en-US" sz="2800" dirty="0" smtClean="0">
              <a:solidFill>
                <a:srgbClr val="FF0000"/>
              </a:solidFill>
            </a:endParaRPr>
          </a:p>
          <a:p>
            <a:pPr algn="ctr"/>
            <a:r>
              <a:rPr lang="en-US" sz="2800" dirty="0" smtClean="0">
                <a:solidFill>
                  <a:srgbClr val="FF0000"/>
                </a:solidFill>
              </a:rPr>
              <a:t>Consideration of the safety of ART in pregnancy and pregnancy intentions when starting ART for </a:t>
            </a:r>
            <a:r>
              <a:rPr lang="en-US" sz="2800" i="1" dirty="0" smtClean="0">
                <a:solidFill>
                  <a:srgbClr val="FF0000"/>
                </a:solidFill>
              </a:rPr>
              <a:t>all women </a:t>
            </a:r>
            <a:r>
              <a:rPr lang="en-US" sz="2800" dirty="0" smtClean="0">
                <a:solidFill>
                  <a:srgbClr val="FF0000"/>
                </a:solidFill>
              </a:rPr>
              <a:t>of reproductive capacity</a:t>
            </a:r>
          </a:p>
          <a:p>
            <a:endParaRPr lang="en-US" sz="2800" dirty="0">
              <a:solidFill>
                <a:srgbClr val="FF0000"/>
              </a:solidFill>
            </a:endParaRPr>
          </a:p>
        </p:txBody>
      </p:sp>
    </p:spTree>
    <p:extLst>
      <p:ext uri="{BB962C8B-B14F-4D97-AF65-F5344CB8AC3E}">
        <p14:creationId xmlns:p14="http://schemas.microsoft.com/office/powerpoint/2010/main" val="1133478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457200" y="153593"/>
            <a:ext cx="8224838" cy="660797"/>
          </a:xfrm>
        </p:spPr>
        <p:txBody>
          <a:bodyPr/>
          <a:lstStyle/>
          <a:p>
            <a:r>
              <a:rPr lang="en-US">
                <a:solidFill>
                  <a:srgbClr val="1F497D"/>
                </a:solidFill>
                <a:latin typeface="Calibri" charset="0"/>
              </a:rPr>
              <a:t>Tsepamo Overview</a:t>
            </a:r>
          </a:p>
        </p:txBody>
      </p:sp>
      <p:sp>
        <p:nvSpPr>
          <p:cNvPr id="3" name="Content Placeholder 2"/>
          <p:cNvSpPr>
            <a:spLocks noGrp="1"/>
          </p:cNvSpPr>
          <p:nvPr>
            <p:ph idx="1"/>
          </p:nvPr>
        </p:nvSpPr>
        <p:spPr>
          <a:xfrm>
            <a:off x="382588" y="921546"/>
            <a:ext cx="8533694" cy="4080862"/>
          </a:xfrm>
        </p:spPr>
        <p:txBody>
          <a:bodyPr rtlCol="0">
            <a:normAutofit fontScale="85000" lnSpcReduction="20000"/>
          </a:bodyPr>
          <a:lstStyle/>
          <a:p>
            <a:pPr marL="0" lvl="1" indent="0" fontAlgn="auto">
              <a:spcAft>
                <a:spcPts val="0"/>
              </a:spcAft>
              <a:buNone/>
              <a:defRPr/>
            </a:pPr>
            <a:r>
              <a:rPr lang="en-US" b="1" dirty="0" err="1" smtClean="0">
                <a:ea typeface="+mn-ea"/>
                <a:cs typeface="+mn-cs"/>
              </a:rPr>
              <a:t>Tsepamo</a:t>
            </a:r>
            <a:r>
              <a:rPr lang="en-US" b="1" dirty="0" smtClean="0">
                <a:ea typeface="+mn-ea"/>
                <a:cs typeface="+mn-cs"/>
              </a:rPr>
              <a:t> started in August 2014: </a:t>
            </a:r>
            <a:r>
              <a:rPr lang="en-US" dirty="0" smtClean="0"/>
              <a:t>Birth </a:t>
            </a:r>
            <a:r>
              <a:rPr lang="en-US" dirty="0"/>
              <a:t>outcomes surveillance study at government maternity wards, covering ~45% of all births in the </a:t>
            </a:r>
            <a:r>
              <a:rPr lang="en-US" dirty="0" smtClean="0"/>
              <a:t>country </a:t>
            </a:r>
            <a:r>
              <a:rPr lang="en-US" dirty="0"/>
              <a:t>(funded by NIH/NICHD, </a:t>
            </a:r>
            <a:r>
              <a:rPr lang="en-US" b="1" dirty="0"/>
              <a:t>PI: Roger Shapiro</a:t>
            </a:r>
            <a:r>
              <a:rPr lang="en-US" dirty="0" smtClean="0"/>
              <a:t>)</a:t>
            </a:r>
          </a:p>
          <a:p>
            <a:pPr marL="0" lvl="1" indent="0" fontAlgn="auto">
              <a:spcAft>
                <a:spcPts val="0"/>
              </a:spcAft>
              <a:buNone/>
              <a:defRPr/>
            </a:pPr>
            <a:endParaRPr lang="en-US" b="1" dirty="0">
              <a:ea typeface="+mn-ea"/>
              <a:cs typeface="+mn-cs"/>
            </a:endParaRPr>
          </a:p>
          <a:p>
            <a:pPr marL="0" indent="0" fontAlgn="auto">
              <a:spcAft>
                <a:spcPts val="0"/>
              </a:spcAft>
              <a:buNone/>
              <a:defRPr/>
            </a:pPr>
            <a:r>
              <a:rPr lang="en-US" b="1" dirty="0" smtClean="0">
                <a:ea typeface="+mn-ea"/>
                <a:cs typeface="+mn-cs"/>
              </a:rPr>
              <a:t>Aim 1: </a:t>
            </a:r>
            <a:r>
              <a:rPr lang="en-US" dirty="0" smtClean="0">
                <a:ea typeface="+mn-ea"/>
                <a:cs typeface="+mn-cs"/>
              </a:rPr>
              <a:t>to evaluate for neural tube defects (NTDs) with exposure to </a:t>
            </a:r>
            <a:r>
              <a:rPr lang="en-US" i="1" dirty="0" smtClean="0">
                <a:ea typeface="+mn-ea"/>
                <a:cs typeface="+mn-cs"/>
              </a:rPr>
              <a:t>efavirenz</a:t>
            </a:r>
            <a:r>
              <a:rPr lang="en-US" dirty="0" smtClean="0">
                <a:ea typeface="+mn-ea"/>
                <a:cs typeface="+mn-cs"/>
              </a:rPr>
              <a:t> at conception</a:t>
            </a:r>
          </a:p>
          <a:p>
            <a:pPr lvl="1" fontAlgn="auto">
              <a:spcAft>
                <a:spcPts val="0"/>
              </a:spcAft>
              <a:defRPr/>
            </a:pPr>
            <a:r>
              <a:rPr lang="en-US" dirty="0" smtClean="0">
                <a:ea typeface="+mn-ea"/>
              </a:rPr>
              <a:t>Hospital midwives performed standardized infant surface exam, recorded details of any abnormality and </a:t>
            </a:r>
            <a:r>
              <a:rPr lang="en-US" dirty="0" err="1" smtClean="0">
                <a:ea typeface="+mn-ea"/>
              </a:rPr>
              <a:t>Tsepamo</a:t>
            </a:r>
            <a:r>
              <a:rPr lang="en-US" dirty="0" smtClean="0">
                <a:ea typeface="+mn-ea"/>
              </a:rPr>
              <a:t> research assistants took photos with maternal consent</a:t>
            </a:r>
            <a:r>
              <a:rPr lang="en-US" dirty="0" smtClean="0">
                <a:ea typeface="+mn-ea"/>
                <a:cs typeface="+mn-cs"/>
              </a:rPr>
              <a:t> </a:t>
            </a:r>
          </a:p>
          <a:p>
            <a:pPr lvl="1" fontAlgn="auto">
              <a:spcAft>
                <a:spcPts val="0"/>
              </a:spcAft>
              <a:defRPr/>
            </a:pPr>
            <a:r>
              <a:rPr lang="en-US" dirty="0" smtClean="0"/>
              <a:t>Planned 4-year analysis (August 2018) </a:t>
            </a:r>
            <a:r>
              <a:rPr lang="en-US" dirty="0"/>
              <a:t>with enrollment of </a:t>
            </a:r>
            <a:r>
              <a:rPr lang="en-US" dirty="0" smtClean="0"/>
              <a:t>94,000 and expected NTD prevalence of 1 in 1000 births </a:t>
            </a:r>
          </a:p>
          <a:p>
            <a:pPr marL="457200" lvl="1" indent="0" fontAlgn="auto">
              <a:spcAft>
                <a:spcPts val="0"/>
              </a:spcAft>
              <a:buNone/>
              <a:defRPr/>
            </a:pPr>
            <a:endParaRPr lang="en-US" dirty="0" smtClean="0"/>
          </a:p>
          <a:p>
            <a:pPr marL="0" indent="0" fontAlgn="auto">
              <a:spcAft>
                <a:spcPts val="0"/>
              </a:spcAft>
              <a:buNone/>
              <a:defRPr/>
            </a:pPr>
            <a:r>
              <a:rPr lang="en-US" b="1" dirty="0" smtClean="0"/>
              <a:t>Aim 2</a:t>
            </a:r>
            <a:r>
              <a:rPr lang="en-US" dirty="0" smtClean="0"/>
              <a:t>: to evaluate adverse birth outcomes by HIV- and ART-exposure</a:t>
            </a:r>
            <a:endParaRPr lang="en-US" dirty="0" smtClean="0">
              <a:ea typeface="+mn-ea"/>
              <a:cs typeface="+mn-cs"/>
            </a:endParaRPr>
          </a:p>
          <a:p>
            <a:pPr lvl="1" fontAlgn="auto">
              <a:spcAft>
                <a:spcPts val="0"/>
              </a:spcAft>
              <a:defRPr/>
            </a:pPr>
            <a:r>
              <a:rPr lang="en-US" dirty="0" smtClean="0">
                <a:ea typeface="+mn-ea"/>
              </a:rPr>
              <a:t>Planned 2-year comparative analysis of ART regimens at conception</a:t>
            </a:r>
            <a:endParaRPr lang="en-US" dirty="0" smtClean="0"/>
          </a:p>
          <a:p>
            <a:pPr marL="457200" lvl="1" indent="0" fontAlgn="auto">
              <a:spcAft>
                <a:spcPts val="0"/>
              </a:spcAft>
              <a:buFont typeface="Arial"/>
              <a:buNone/>
              <a:defRPr/>
            </a:pPr>
            <a:endParaRPr lang="en-US" dirty="0">
              <a:ea typeface="+mn-ea"/>
            </a:endParaRPr>
          </a:p>
          <a:p>
            <a:pPr marL="0" indent="0" fontAlgn="auto">
              <a:spcAft>
                <a:spcPts val="0"/>
              </a:spcAft>
              <a:buNone/>
              <a:defRPr/>
            </a:pPr>
            <a:endParaRPr lang="en-US" sz="2600" dirty="0" smtClean="0">
              <a:ea typeface="+mn-ea"/>
            </a:endParaRPr>
          </a:p>
          <a:p>
            <a:pPr lvl="1" fontAlgn="auto">
              <a:spcAft>
                <a:spcPts val="0"/>
              </a:spcAft>
              <a:buFont typeface="Arial"/>
              <a:buChar char="–"/>
              <a:defRPr/>
            </a:pPr>
            <a:endParaRPr lang="en-US" dirty="0" smtClean="0">
              <a:ea typeface="+mn-ea"/>
            </a:endParaRPr>
          </a:p>
          <a:p>
            <a:pPr marL="457200" lvl="1" indent="0" fontAlgn="auto">
              <a:spcAft>
                <a:spcPts val="0"/>
              </a:spcAft>
              <a:buFont typeface="Arial"/>
              <a:buNone/>
              <a:defRPr/>
            </a:pPr>
            <a:endParaRPr lang="en-US" dirty="0">
              <a:ea typeface="+mn-ea"/>
            </a:endParaRPr>
          </a:p>
          <a:p>
            <a:pPr marL="0" indent="0" fontAlgn="auto">
              <a:spcAft>
                <a:spcPts val="0"/>
              </a:spcAft>
              <a:buFont typeface="Arial"/>
              <a:buNone/>
              <a:defRPr/>
            </a:pPr>
            <a:endParaRPr lang="en-US" b="1" dirty="0" smtClean="0">
              <a:ea typeface="+mn-ea"/>
              <a:cs typeface="+mn-cs"/>
            </a:endParaRPr>
          </a:p>
        </p:txBody>
      </p:sp>
    </p:spTree>
    <p:extLst>
      <p:ext uri="{BB962C8B-B14F-4D97-AF65-F5344CB8AC3E}">
        <p14:creationId xmlns:p14="http://schemas.microsoft.com/office/powerpoint/2010/main" val="18587959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0"/>
            <a:ext cx="8913812" cy="660797"/>
          </a:xfrm>
        </p:spPr>
        <p:txBody>
          <a:bodyPr/>
          <a:lstStyle/>
          <a:p>
            <a:r>
              <a:rPr lang="en-US" dirty="0" smtClean="0">
                <a:solidFill>
                  <a:schemeClr val="tx2"/>
                </a:solidFill>
                <a:latin typeface="Calibri" charset="0"/>
              </a:rPr>
              <a:t>Lessons learned from </a:t>
            </a:r>
            <a:r>
              <a:rPr lang="en-US" dirty="0" err="1" smtClean="0">
                <a:solidFill>
                  <a:schemeClr val="tx2"/>
                </a:solidFill>
                <a:latin typeface="Calibri" charset="0"/>
              </a:rPr>
              <a:t>Tsepamo</a:t>
            </a:r>
            <a:endParaRPr lang="en-US" dirty="0">
              <a:solidFill>
                <a:schemeClr val="tx2"/>
              </a:solidFill>
              <a:latin typeface="Calibri" charset="0"/>
            </a:endParaRPr>
          </a:p>
        </p:txBody>
      </p:sp>
      <p:sp>
        <p:nvSpPr>
          <p:cNvPr id="29698" name="Content Placeholder 2"/>
          <p:cNvSpPr>
            <a:spLocks noGrp="1"/>
          </p:cNvSpPr>
          <p:nvPr>
            <p:ph idx="1"/>
          </p:nvPr>
        </p:nvSpPr>
        <p:spPr>
          <a:xfrm>
            <a:off x="457200" y="827968"/>
            <a:ext cx="8204200" cy="3793331"/>
          </a:xfrm>
        </p:spPr>
        <p:txBody>
          <a:bodyPr/>
          <a:lstStyle/>
          <a:p>
            <a:pPr marL="0" indent="0">
              <a:buNone/>
            </a:pPr>
            <a:r>
              <a:rPr lang="en-US" sz="2200" b="1" dirty="0" smtClean="0">
                <a:solidFill>
                  <a:srgbClr val="000000"/>
                </a:solidFill>
              </a:rPr>
              <a:t>Women make up ~ HALF of the global population of people living with HIV</a:t>
            </a:r>
            <a:r>
              <a:rPr lang="en-US" sz="2200" b="1" dirty="0">
                <a:solidFill>
                  <a:srgbClr val="000000"/>
                </a:solidFill>
              </a:rPr>
              <a:t> </a:t>
            </a:r>
            <a:r>
              <a:rPr lang="en-US" sz="2200" dirty="0" smtClean="0">
                <a:solidFill>
                  <a:srgbClr val="000000"/>
                </a:solidFill>
              </a:rPr>
              <a:t>so a </a:t>
            </a:r>
            <a:r>
              <a:rPr lang="en-US" sz="2200" dirty="0">
                <a:solidFill>
                  <a:srgbClr val="000000"/>
                </a:solidFill>
              </a:rPr>
              <a:t>public health </a:t>
            </a:r>
            <a:r>
              <a:rPr lang="en-US" sz="2200" dirty="0" smtClean="0">
                <a:solidFill>
                  <a:srgbClr val="000000"/>
                </a:solidFill>
              </a:rPr>
              <a:t>approach to ART </a:t>
            </a:r>
            <a:r>
              <a:rPr lang="en-US" sz="2200" i="1" dirty="0" smtClean="0">
                <a:solidFill>
                  <a:srgbClr val="000000"/>
                </a:solidFill>
              </a:rPr>
              <a:t>for all adults </a:t>
            </a:r>
            <a:r>
              <a:rPr lang="en-US" sz="2200" dirty="0" smtClean="0">
                <a:solidFill>
                  <a:srgbClr val="000000"/>
                </a:solidFill>
              </a:rPr>
              <a:t>that maintains </a:t>
            </a:r>
            <a:r>
              <a:rPr lang="en-US" sz="2200" dirty="0">
                <a:solidFill>
                  <a:srgbClr val="000000"/>
                </a:solidFill>
              </a:rPr>
              <a:t>gender </a:t>
            </a:r>
            <a:r>
              <a:rPr lang="en-US" sz="2200" dirty="0" smtClean="0">
                <a:solidFill>
                  <a:srgbClr val="000000"/>
                </a:solidFill>
              </a:rPr>
              <a:t>equity requires pregnancy </a:t>
            </a:r>
            <a:r>
              <a:rPr lang="en-US" sz="2200" dirty="0">
                <a:solidFill>
                  <a:srgbClr val="000000"/>
                </a:solidFill>
              </a:rPr>
              <a:t>safety data </a:t>
            </a:r>
            <a:endParaRPr lang="en-US" sz="2200" dirty="0" smtClean="0">
              <a:solidFill>
                <a:srgbClr val="000000"/>
              </a:solidFill>
            </a:endParaRPr>
          </a:p>
          <a:p>
            <a:pPr marL="0" indent="0">
              <a:buNone/>
            </a:pPr>
            <a:endParaRPr lang="en-US" sz="2200" dirty="0" smtClean="0">
              <a:solidFill>
                <a:srgbClr val="000000"/>
              </a:solidFill>
            </a:endParaRPr>
          </a:p>
          <a:p>
            <a:pPr marL="0" indent="0">
              <a:buNone/>
            </a:pPr>
            <a:r>
              <a:rPr lang="en-US" sz="2200" b="1" dirty="0" smtClean="0">
                <a:latin typeface="Calibri" charset="0"/>
              </a:rPr>
              <a:t>We need to build sustainable surveillance </a:t>
            </a:r>
            <a:r>
              <a:rPr lang="en-US" sz="2200" dirty="0" smtClean="0">
                <a:latin typeface="Calibri" charset="0"/>
              </a:rPr>
              <a:t>in the high HIV-burden countries where &gt;90% of ART pregnancy exposures occur</a:t>
            </a:r>
          </a:p>
          <a:p>
            <a:pPr lvl="1"/>
            <a:endParaRPr lang="en-US" dirty="0">
              <a:latin typeface="Calibri" charset="0"/>
            </a:endParaRPr>
          </a:p>
          <a:p>
            <a:pPr lvl="1"/>
            <a:endParaRPr lang="en-US" dirty="0">
              <a:latin typeface="Calibri" charset="0"/>
            </a:endParaRPr>
          </a:p>
        </p:txBody>
      </p:sp>
      <p:pic>
        <p:nvPicPr>
          <p:cNvPr id="4" name="Content Placeholder 5" descr="Screen Shot 2015-03-07 at 8.46.30 PM.png"/>
          <p:cNvPicPr>
            <a:picLocks noChangeAspect="1"/>
          </p:cNvPicPr>
          <p:nvPr/>
        </p:nvPicPr>
        <p:blipFill>
          <a:blip r:embed="rId3">
            <a:extLst>
              <a:ext uri="{28A0092B-C50C-407E-A947-70E740481C1C}">
                <a14:useLocalDpi xmlns:a14="http://schemas.microsoft.com/office/drawing/2010/main" val="0"/>
              </a:ext>
            </a:extLst>
          </a:blip>
          <a:srcRect l="-26911" r="-26911"/>
          <a:stretch>
            <a:fillRect/>
          </a:stretch>
        </p:blipFill>
        <p:spPr bwMode="auto">
          <a:xfrm>
            <a:off x="4844228" y="3004364"/>
            <a:ext cx="5186754" cy="213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26610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88990" eaLnBrk="0" hangingPunct="0"/>
            <a:r>
              <a:rPr lang="en-US" altLang="en-US" sz="2800" dirty="0">
                <a:solidFill>
                  <a:srgbClr val="1F497D"/>
                </a:solidFill>
                <a:latin typeface="Arial" panose="020B0604020202020204" pitchFamily="34" charset="0"/>
              </a:rPr>
              <a:t>Weight gain during pregnancy among women </a:t>
            </a:r>
            <a:br>
              <a:rPr lang="en-US" altLang="en-US" sz="2800" dirty="0">
                <a:solidFill>
                  <a:srgbClr val="1F497D"/>
                </a:solidFill>
                <a:latin typeface="Arial" panose="020B0604020202020204" pitchFamily="34" charset="0"/>
              </a:rPr>
            </a:br>
            <a:r>
              <a:rPr lang="en-US" altLang="en-US" sz="2800" dirty="0">
                <a:solidFill>
                  <a:srgbClr val="1F497D"/>
                </a:solidFill>
                <a:latin typeface="Arial" panose="020B0604020202020204" pitchFamily="34" charset="0"/>
              </a:rPr>
              <a:t>initiating </a:t>
            </a:r>
            <a:r>
              <a:rPr lang="en-US" altLang="en-US" sz="2800" dirty="0" err="1">
                <a:solidFill>
                  <a:srgbClr val="1F497D"/>
                </a:solidFill>
                <a:latin typeface="Arial" panose="020B0604020202020204" pitchFamily="34" charset="0"/>
              </a:rPr>
              <a:t>dolutegravir</a:t>
            </a:r>
            <a:r>
              <a:rPr lang="en-US" altLang="en-US" sz="2800" dirty="0">
                <a:solidFill>
                  <a:srgbClr val="1F497D"/>
                </a:solidFill>
                <a:latin typeface="Arial" panose="020B0604020202020204" pitchFamily="34" charset="0"/>
              </a:rPr>
              <a:t> in Botswana </a:t>
            </a:r>
            <a:r>
              <a:rPr lang="en-US" sz="2800" dirty="0" smtClean="0">
                <a:solidFill>
                  <a:schemeClr val="tx2"/>
                </a:solidFill>
              </a:rPr>
              <a:t/>
            </a:r>
            <a:br>
              <a:rPr lang="en-US" sz="2800" dirty="0" smtClean="0">
                <a:solidFill>
                  <a:schemeClr val="tx2"/>
                </a:solidFill>
              </a:rPr>
            </a:br>
            <a:r>
              <a:rPr lang="en-US" sz="2000" dirty="0" err="1" smtClean="0">
                <a:solidFill>
                  <a:schemeClr val="tx2"/>
                </a:solidFill>
              </a:rPr>
              <a:t>Caniglia</a:t>
            </a:r>
            <a:r>
              <a:rPr lang="en-US" sz="2000" dirty="0" smtClean="0">
                <a:solidFill>
                  <a:schemeClr val="tx2"/>
                </a:solidFill>
              </a:rPr>
              <a:t> et al. Late Breaker Poster (presented today at 12:30)</a:t>
            </a:r>
            <a:endParaRPr lang="en-US" dirty="0">
              <a:solidFill>
                <a:schemeClr val="tx2"/>
              </a:solidFill>
            </a:endParaRPr>
          </a:p>
        </p:txBody>
      </p:sp>
      <p:pic>
        <p:nvPicPr>
          <p:cNvPr id="4" name="Content Placeholder 3"/>
          <p:cNvPicPr>
            <a:picLocks noGrp="1" noChangeAspect="1"/>
          </p:cNvPicPr>
          <p:nvPr>
            <p:ph idx="1"/>
          </p:nvPr>
        </p:nvPicPr>
        <p:blipFill>
          <a:blip r:embed="rId2"/>
          <a:srcRect l="-18700" r="-18700"/>
          <a:stretch>
            <a:fillRect/>
          </a:stretch>
        </p:blipFill>
        <p:spPr>
          <a:xfrm>
            <a:off x="-756355" y="1439333"/>
            <a:ext cx="7375933" cy="3042003"/>
          </a:xfrm>
          <a:prstGeom prst="rect">
            <a:avLst/>
          </a:prstGeom>
        </p:spPr>
      </p:pic>
      <p:pic>
        <p:nvPicPr>
          <p:cNvPr id="5" name="Picture 4"/>
          <p:cNvPicPr>
            <a:picLocks noChangeAspect="1"/>
          </p:cNvPicPr>
          <p:nvPr/>
        </p:nvPicPr>
        <p:blipFill>
          <a:blip r:embed="rId3"/>
          <a:stretch>
            <a:fillRect/>
          </a:stretch>
        </p:blipFill>
        <p:spPr>
          <a:xfrm>
            <a:off x="16151823" y="33254026"/>
            <a:ext cx="15834193" cy="9227512"/>
          </a:xfrm>
          <a:prstGeom prst="rect">
            <a:avLst/>
          </a:prstGeom>
        </p:spPr>
      </p:pic>
      <p:pic>
        <p:nvPicPr>
          <p:cNvPr id="6" name="Picture 5"/>
          <p:cNvPicPr>
            <a:picLocks noChangeAspect="1"/>
          </p:cNvPicPr>
          <p:nvPr/>
        </p:nvPicPr>
        <p:blipFill>
          <a:blip r:embed="rId3"/>
          <a:stretch>
            <a:fillRect/>
          </a:stretch>
        </p:blipFill>
        <p:spPr>
          <a:xfrm>
            <a:off x="16304223" y="33406426"/>
            <a:ext cx="15834193" cy="9227512"/>
          </a:xfrm>
          <a:prstGeom prst="rect">
            <a:avLst/>
          </a:prstGeom>
        </p:spPr>
      </p:pic>
      <p:sp>
        <p:nvSpPr>
          <p:cNvPr id="7" name="Rectangle 6">
            <a:extLst>
              <a:ext uri="{FF2B5EF4-FFF2-40B4-BE49-F238E27FC236}">
                <a16:creationId xmlns:a16="http://schemas.microsoft.com/office/drawing/2014/main" xmlns="" id="{D1A89F62-602A-CE46-8D91-7B2109498394}"/>
              </a:ext>
            </a:extLst>
          </p:cNvPr>
          <p:cNvSpPr/>
          <p:nvPr/>
        </p:nvSpPr>
        <p:spPr>
          <a:xfrm>
            <a:off x="88695" y="42675408"/>
            <a:ext cx="17645934" cy="628579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1A89F62-602A-CE46-8D91-7B2109498394}"/>
              </a:ext>
            </a:extLst>
          </p:cNvPr>
          <p:cNvSpPr/>
          <p:nvPr/>
        </p:nvSpPr>
        <p:spPr>
          <a:xfrm>
            <a:off x="241095" y="42827808"/>
            <a:ext cx="17645934" cy="628579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43222" y="1495778"/>
            <a:ext cx="3048000" cy="3416320"/>
          </a:xfrm>
          <a:prstGeom prst="rect">
            <a:avLst/>
          </a:prstGeom>
          <a:noFill/>
          <a:ln>
            <a:solidFill>
              <a:srgbClr val="FF0000"/>
            </a:solidFill>
          </a:ln>
        </p:spPr>
        <p:txBody>
          <a:bodyPr wrap="square" rtlCol="0">
            <a:spAutoFit/>
          </a:bodyPr>
          <a:lstStyle/>
          <a:p>
            <a:r>
              <a:rPr lang="en-US" b="1" dirty="0" smtClean="0"/>
              <a:t>Conclusions:</a:t>
            </a:r>
          </a:p>
          <a:p>
            <a:pPr marL="285750" indent="-285750">
              <a:buFont typeface="Arial"/>
              <a:buChar char="•"/>
            </a:pPr>
            <a:r>
              <a:rPr lang="en-US" dirty="0" smtClean="0"/>
              <a:t>Women initiating </a:t>
            </a:r>
            <a:r>
              <a:rPr lang="en-US" b="1" dirty="0" smtClean="0"/>
              <a:t>DTG compared with EFV</a:t>
            </a:r>
            <a:r>
              <a:rPr lang="en-US" dirty="0" smtClean="0"/>
              <a:t> during </a:t>
            </a:r>
            <a:r>
              <a:rPr lang="en-US" b="1" dirty="0" smtClean="0"/>
              <a:t>pregnancy gained more weight between 18 and 36 weeks</a:t>
            </a:r>
            <a:r>
              <a:rPr lang="en-US" dirty="0" smtClean="0"/>
              <a:t>, particularly among those with higher pre-ART weight</a:t>
            </a:r>
          </a:p>
          <a:p>
            <a:pPr marL="285750" indent="-285750">
              <a:buFont typeface="Arial"/>
              <a:buChar char="•"/>
            </a:pPr>
            <a:endParaRPr lang="en-US" dirty="0"/>
          </a:p>
          <a:p>
            <a:pPr marL="285750" indent="-285750">
              <a:buFont typeface="Arial"/>
              <a:buChar char="•"/>
            </a:pPr>
            <a:r>
              <a:rPr lang="en-US" dirty="0" smtClean="0"/>
              <a:t>Neither group gained as much as HIV-uninfected women</a:t>
            </a:r>
            <a:endParaRPr lang="en-US" dirty="0"/>
          </a:p>
        </p:txBody>
      </p:sp>
    </p:spTree>
    <p:extLst>
      <p:ext uri="{BB962C8B-B14F-4D97-AF65-F5344CB8AC3E}">
        <p14:creationId xmlns:p14="http://schemas.microsoft.com/office/powerpoint/2010/main" val="941069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43" y="205979"/>
            <a:ext cx="8593667" cy="1049910"/>
          </a:xfrm>
        </p:spPr>
        <p:txBody>
          <a:bodyPr/>
          <a:lstStyle/>
          <a:p>
            <a:r>
              <a:rPr lang="en-US" sz="2800" dirty="0" smtClean="0">
                <a:solidFill>
                  <a:srgbClr val="1F497D"/>
                </a:solidFill>
              </a:rPr>
              <a:t>In utero mother to child transmission in Botswana does not differ between EFV/TDF/FTC and DTG/TDF/FTC</a:t>
            </a:r>
            <a:br>
              <a:rPr lang="en-US" sz="2800" dirty="0" smtClean="0">
                <a:solidFill>
                  <a:srgbClr val="1F497D"/>
                </a:solidFill>
              </a:rPr>
            </a:br>
            <a:r>
              <a:rPr lang="en-US" sz="2000" dirty="0" smtClean="0">
                <a:solidFill>
                  <a:srgbClr val="1F497D"/>
                </a:solidFill>
              </a:rPr>
              <a:t>Davey et al. Late Breaker Poster EC30</a:t>
            </a:r>
            <a:endParaRPr lang="en-US" sz="2000" dirty="0">
              <a:solidFill>
                <a:srgbClr val="1F497D"/>
              </a:solidFill>
            </a:endParaRPr>
          </a:p>
        </p:txBody>
      </p:sp>
      <p:pic>
        <p:nvPicPr>
          <p:cNvPr id="4" name="Picture 3"/>
          <p:cNvPicPr>
            <a:picLocks noChangeAspect="1"/>
          </p:cNvPicPr>
          <p:nvPr/>
        </p:nvPicPr>
        <p:blipFill>
          <a:blip r:embed="rId2"/>
          <a:stretch>
            <a:fillRect/>
          </a:stretch>
        </p:blipFill>
        <p:spPr>
          <a:xfrm>
            <a:off x="388056" y="1594556"/>
            <a:ext cx="5194300" cy="1587500"/>
          </a:xfrm>
          <a:prstGeom prst="rect">
            <a:avLst/>
          </a:prstGeom>
        </p:spPr>
      </p:pic>
      <p:sp>
        <p:nvSpPr>
          <p:cNvPr id="5" name="TextBox 4"/>
          <p:cNvSpPr txBox="1"/>
          <p:nvPr/>
        </p:nvSpPr>
        <p:spPr>
          <a:xfrm>
            <a:off x="395111" y="3429000"/>
            <a:ext cx="5192889" cy="1477328"/>
          </a:xfrm>
          <a:prstGeom prst="rect">
            <a:avLst/>
          </a:prstGeom>
          <a:noFill/>
        </p:spPr>
        <p:txBody>
          <a:bodyPr wrap="square" rtlCol="0">
            <a:spAutoFit/>
          </a:bodyPr>
          <a:lstStyle/>
          <a:p>
            <a:pPr marL="285750" indent="-285750">
              <a:buFont typeface="Arial"/>
              <a:buChar char="•"/>
            </a:pPr>
            <a:r>
              <a:rPr lang="en-US" dirty="0" smtClean="0"/>
              <a:t>OR for vertical transmission for DTG vs. EFV started in pregnancy is 0.88 (95% CI .29,2.71)</a:t>
            </a:r>
          </a:p>
          <a:p>
            <a:pPr marL="285750" indent="-285750">
              <a:buFont typeface="Arial"/>
              <a:buChar char="•"/>
            </a:pPr>
            <a:endParaRPr lang="en-US" dirty="0"/>
          </a:p>
          <a:p>
            <a:pPr marL="285750" indent="-285750">
              <a:buFont typeface="Arial"/>
              <a:buChar char="•"/>
            </a:pPr>
            <a:r>
              <a:rPr lang="en-US" dirty="0" smtClean="0"/>
              <a:t>63% of transmission occurred when mothers started ART in the third trimester</a:t>
            </a:r>
            <a:endParaRPr lang="en-US" dirty="0"/>
          </a:p>
        </p:txBody>
      </p:sp>
      <p:sp>
        <p:nvSpPr>
          <p:cNvPr id="6" name="TextBox 5"/>
          <p:cNvSpPr txBox="1"/>
          <p:nvPr/>
        </p:nvSpPr>
        <p:spPr>
          <a:xfrm>
            <a:off x="5827890" y="1679222"/>
            <a:ext cx="3019778" cy="3416320"/>
          </a:xfrm>
          <a:prstGeom prst="rect">
            <a:avLst/>
          </a:prstGeom>
          <a:noFill/>
          <a:ln>
            <a:solidFill>
              <a:srgbClr val="FF0000"/>
            </a:solidFill>
          </a:ln>
        </p:spPr>
        <p:txBody>
          <a:bodyPr wrap="square" rtlCol="0">
            <a:spAutoFit/>
          </a:bodyPr>
          <a:lstStyle/>
          <a:p>
            <a:r>
              <a:rPr lang="en-US" b="1" dirty="0" smtClean="0"/>
              <a:t>Conclusions:</a:t>
            </a:r>
          </a:p>
          <a:p>
            <a:pPr marL="285750" indent="-285750">
              <a:buFont typeface="Arial"/>
              <a:buChar char="•"/>
            </a:pPr>
            <a:r>
              <a:rPr lang="en-US" dirty="0" smtClean="0"/>
              <a:t>Reassurance that DTG-based ART maintains a low MTCT risk, with no apparent benefit as compared with EFV-based ART</a:t>
            </a:r>
          </a:p>
          <a:p>
            <a:pPr marL="285750" indent="-285750">
              <a:buFont typeface="Arial"/>
              <a:buChar char="•"/>
            </a:pPr>
            <a:endParaRPr lang="en-US" dirty="0"/>
          </a:p>
          <a:p>
            <a:pPr marL="285750" indent="-285750">
              <a:buFont typeface="Arial"/>
              <a:buChar char="•"/>
            </a:pPr>
            <a:r>
              <a:rPr lang="en-US" dirty="0" smtClean="0"/>
              <a:t>Key to reducing in-utero HIV transmission is starting women on ART early in pregnancy</a:t>
            </a:r>
            <a:endParaRPr lang="en-US" dirty="0"/>
          </a:p>
        </p:txBody>
      </p:sp>
    </p:spTree>
    <p:extLst>
      <p:ext uri="{BB962C8B-B14F-4D97-AF65-F5344CB8AC3E}">
        <p14:creationId xmlns:p14="http://schemas.microsoft.com/office/powerpoint/2010/main" val="626826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54883"/>
            <a:ext cx="8913812" cy="660797"/>
          </a:xfrm>
        </p:spPr>
        <p:txBody>
          <a:bodyPr/>
          <a:lstStyle/>
          <a:p>
            <a:r>
              <a:rPr lang="en-US" dirty="0" smtClean="0">
                <a:solidFill>
                  <a:schemeClr val="tx2"/>
                </a:solidFill>
                <a:latin typeface="Calibri" charset="0"/>
              </a:rPr>
              <a:t>Lessons learned from </a:t>
            </a:r>
            <a:r>
              <a:rPr lang="en-US" dirty="0" err="1" smtClean="0">
                <a:solidFill>
                  <a:schemeClr val="tx2"/>
                </a:solidFill>
                <a:latin typeface="Calibri" charset="0"/>
              </a:rPr>
              <a:t>Tsepamo</a:t>
            </a:r>
            <a:endParaRPr lang="en-US" dirty="0">
              <a:solidFill>
                <a:schemeClr val="tx2"/>
              </a:solidFill>
              <a:latin typeface="Calibri" charset="0"/>
            </a:endParaRPr>
          </a:p>
        </p:txBody>
      </p:sp>
      <p:sp>
        <p:nvSpPr>
          <p:cNvPr id="29698" name="Content Placeholder 2"/>
          <p:cNvSpPr>
            <a:spLocks noGrp="1"/>
          </p:cNvSpPr>
          <p:nvPr>
            <p:ph idx="1"/>
          </p:nvPr>
        </p:nvSpPr>
        <p:spPr>
          <a:xfrm>
            <a:off x="434521" y="1086556"/>
            <a:ext cx="8204200" cy="3222137"/>
          </a:xfrm>
        </p:spPr>
        <p:txBody>
          <a:bodyPr/>
          <a:lstStyle/>
          <a:p>
            <a:pPr marL="0" indent="0">
              <a:buNone/>
            </a:pPr>
            <a:r>
              <a:rPr lang="en-US" b="1" dirty="0" err="1" smtClean="0">
                <a:latin typeface="Calibri" charset="0"/>
              </a:rPr>
              <a:t>Tsepamo</a:t>
            </a:r>
            <a:r>
              <a:rPr lang="en-US" b="1" dirty="0" smtClean="0">
                <a:latin typeface="Calibri" charset="0"/>
              </a:rPr>
              <a:t> brought renewed focus on old problems</a:t>
            </a:r>
          </a:p>
          <a:p>
            <a:r>
              <a:rPr lang="en-US" sz="2200" dirty="0" smtClean="0">
                <a:latin typeface="Calibri" charset="0"/>
              </a:rPr>
              <a:t>Lack of access to contraception and integration of comprehensive sexual and reproductive health </a:t>
            </a:r>
          </a:p>
          <a:p>
            <a:r>
              <a:rPr lang="en-US" sz="2200" dirty="0" smtClean="0">
                <a:latin typeface="Calibri" charset="0"/>
              </a:rPr>
              <a:t>Lack of implementation of food fortification with folate which can decrease NTDs by more than half</a:t>
            </a:r>
          </a:p>
          <a:p>
            <a:r>
              <a:rPr lang="en-US" sz="2200" dirty="0" smtClean="0">
                <a:latin typeface="Calibri" charset="0"/>
              </a:rPr>
              <a:t>Lack of inclusion of a wide variety of community voices in policy decision and research from the </a:t>
            </a:r>
            <a:r>
              <a:rPr lang="en-US" sz="2200" dirty="0" smtClean="0">
                <a:latin typeface="Calibri" charset="0"/>
              </a:rPr>
              <a:t>beginning</a:t>
            </a:r>
          </a:p>
          <a:p>
            <a:r>
              <a:rPr lang="en-US" sz="2200" dirty="0" smtClean="0">
                <a:latin typeface="Calibri" charset="0"/>
              </a:rPr>
              <a:t>Insufficiency of current post-marketing </a:t>
            </a:r>
            <a:r>
              <a:rPr lang="en-US" sz="2200" dirty="0" err="1" smtClean="0">
                <a:latin typeface="Calibri" charset="0"/>
              </a:rPr>
              <a:t>pharmacovigilance</a:t>
            </a:r>
            <a:r>
              <a:rPr lang="en-US" sz="2200" dirty="0" smtClean="0">
                <a:latin typeface="Calibri" charset="0"/>
              </a:rPr>
              <a:t> systems</a:t>
            </a:r>
            <a:endParaRPr lang="en-US" sz="2200" dirty="0" smtClean="0">
              <a:latin typeface="Calibri" charset="0"/>
            </a:endParaRPr>
          </a:p>
        </p:txBody>
      </p:sp>
    </p:spTree>
    <p:extLst>
      <p:ext uri="{BB962C8B-B14F-4D97-AF65-F5344CB8AC3E}">
        <p14:creationId xmlns:p14="http://schemas.microsoft.com/office/powerpoint/2010/main" val="73406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54883"/>
            <a:ext cx="8913812" cy="660797"/>
          </a:xfrm>
        </p:spPr>
        <p:txBody>
          <a:bodyPr/>
          <a:lstStyle/>
          <a:p>
            <a:r>
              <a:rPr lang="en-US" dirty="0" smtClean="0">
                <a:solidFill>
                  <a:schemeClr val="tx2"/>
                </a:solidFill>
                <a:latin typeface="Calibri" charset="0"/>
              </a:rPr>
              <a:t>Lessons learned from </a:t>
            </a:r>
            <a:r>
              <a:rPr lang="en-US" dirty="0" err="1" smtClean="0">
                <a:solidFill>
                  <a:schemeClr val="tx2"/>
                </a:solidFill>
                <a:latin typeface="Calibri" charset="0"/>
              </a:rPr>
              <a:t>Tsepamo</a:t>
            </a:r>
            <a:endParaRPr lang="en-US" dirty="0">
              <a:solidFill>
                <a:schemeClr val="tx2"/>
              </a:solidFill>
              <a:latin typeface="Calibri" charset="0"/>
            </a:endParaRPr>
          </a:p>
        </p:txBody>
      </p:sp>
      <p:sp>
        <p:nvSpPr>
          <p:cNvPr id="29698" name="Content Placeholder 2"/>
          <p:cNvSpPr>
            <a:spLocks noGrp="1"/>
          </p:cNvSpPr>
          <p:nvPr>
            <p:ph idx="1"/>
          </p:nvPr>
        </p:nvSpPr>
        <p:spPr>
          <a:xfrm>
            <a:off x="434521" y="1086556"/>
            <a:ext cx="8204200" cy="3222137"/>
          </a:xfrm>
        </p:spPr>
        <p:txBody>
          <a:bodyPr/>
          <a:lstStyle/>
          <a:p>
            <a:pPr marL="0" indent="0">
              <a:buNone/>
            </a:pPr>
            <a:r>
              <a:rPr lang="en-US" b="1" dirty="0" err="1" smtClean="0">
                <a:latin typeface="Calibri" charset="0"/>
              </a:rPr>
              <a:t>Tsepamo</a:t>
            </a:r>
            <a:r>
              <a:rPr lang="en-US" b="1" dirty="0" smtClean="0">
                <a:latin typeface="Calibri" charset="0"/>
              </a:rPr>
              <a:t> brought renewed focus on old problems</a:t>
            </a:r>
          </a:p>
          <a:p>
            <a:r>
              <a:rPr lang="en-US" sz="2200" dirty="0" smtClean="0">
                <a:latin typeface="Calibri" charset="0"/>
              </a:rPr>
              <a:t>Lack of access to contraception and integration of comprehensive sexual and reproductive health </a:t>
            </a:r>
          </a:p>
          <a:p>
            <a:r>
              <a:rPr lang="en-US" sz="2200" dirty="0" smtClean="0">
                <a:latin typeface="Calibri" charset="0"/>
              </a:rPr>
              <a:t>Lack of implementation of food fortification with folate which can decrease NTDs by more than half</a:t>
            </a:r>
          </a:p>
          <a:p>
            <a:r>
              <a:rPr lang="en-US" sz="2200" dirty="0" smtClean="0">
                <a:latin typeface="Calibri" charset="0"/>
              </a:rPr>
              <a:t>Lack of inclusion of a wide variety of community voices in policy decision and research from the </a:t>
            </a:r>
            <a:r>
              <a:rPr lang="en-US" sz="2200" dirty="0" smtClean="0">
                <a:latin typeface="Calibri" charset="0"/>
              </a:rPr>
              <a:t>beginning</a:t>
            </a:r>
          </a:p>
          <a:p>
            <a:r>
              <a:rPr lang="en-US" sz="2200" dirty="0" smtClean="0">
                <a:latin typeface="Calibri" charset="0"/>
              </a:rPr>
              <a:t>Insufficiency of current post-marketing </a:t>
            </a:r>
            <a:r>
              <a:rPr lang="en-US" sz="2200" dirty="0" err="1" smtClean="0">
                <a:latin typeface="Calibri" charset="0"/>
              </a:rPr>
              <a:t>pharmacovigilance</a:t>
            </a:r>
            <a:r>
              <a:rPr lang="en-US" sz="2200" dirty="0" smtClean="0">
                <a:latin typeface="Calibri" charset="0"/>
              </a:rPr>
              <a:t> systems</a:t>
            </a:r>
            <a:endParaRPr lang="en-US" sz="2200" dirty="0" smtClean="0">
              <a:latin typeface="Calibri" charset="0"/>
            </a:endParaRPr>
          </a:p>
        </p:txBody>
      </p:sp>
      <p:sp>
        <p:nvSpPr>
          <p:cNvPr id="5" name="TextBox 4"/>
          <p:cNvSpPr txBox="1"/>
          <p:nvPr/>
        </p:nvSpPr>
        <p:spPr>
          <a:xfrm>
            <a:off x="409222" y="4176889"/>
            <a:ext cx="8466667" cy="830997"/>
          </a:xfrm>
          <a:prstGeom prst="rect">
            <a:avLst/>
          </a:prstGeom>
          <a:noFill/>
          <a:ln>
            <a:solidFill>
              <a:srgbClr val="FF0000"/>
            </a:solidFill>
          </a:ln>
        </p:spPr>
        <p:txBody>
          <a:bodyPr wrap="square" rtlCol="0">
            <a:spAutoFit/>
          </a:bodyPr>
          <a:lstStyle/>
          <a:p>
            <a:pPr algn="ctr"/>
            <a:r>
              <a:rPr lang="en-US" sz="2400" dirty="0" smtClean="0">
                <a:solidFill>
                  <a:srgbClr val="FF0000"/>
                </a:solidFill>
              </a:rPr>
              <a:t>Addressing these problems will improve the health of all people—men and women, regardless of HIV status</a:t>
            </a:r>
            <a:endParaRPr lang="en-US" sz="2400" dirty="0">
              <a:solidFill>
                <a:srgbClr val="FF0000"/>
              </a:solidFill>
            </a:endParaRPr>
          </a:p>
        </p:txBody>
      </p:sp>
    </p:spTree>
    <p:extLst>
      <p:ext uri="{BB962C8B-B14F-4D97-AF65-F5344CB8AC3E}">
        <p14:creationId xmlns:p14="http://schemas.microsoft.com/office/powerpoint/2010/main" val="2803226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3" y="92870"/>
            <a:ext cx="8913812" cy="660797"/>
          </a:xfrm>
        </p:spPr>
        <p:txBody>
          <a:bodyPr/>
          <a:lstStyle/>
          <a:p>
            <a:r>
              <a:rPr lang="en-US">
                <a:solidFill>
                  <a:schemeClr val="tx2"/>
                </a:solidFill>
                <a:latin typeface="Calibri" charset="0"/>
              </a:rPr>
              <a:t>Conclusions</a:t>
            </a:r>
          </a:p>
        </p:txBody>
      </p:sp>
      <p:sp>
        <p:nvSpPr>
          <p:cNvPr id="29698" name="Content Placeholder 2"/>
          <p:cNvSpPr>
            <a:spLocks noGrp="1"/>
          </p:cNvSpPr>
          <p:nvPr>
            <p:ph idx="1"/>
          </p:nvPr>
        </p:nvSpPr>
        <p:spPr>
          <a:xfrm>
            <a:off x="457200" y="926745"/>
            <a:ext cx="8204200" cy="3793331"/>
          </a:xfrm>
        </p:spPr>
        <p:txBody>
          <a:bodyPr/>
          <a:lstStyle/>
          <a:p>
            <a:r>
              <a:rPr lang="en-US" b="1" dirty="0" smtClean="0">
                <a:latin typeface="Calibri" charset="0"/>
              </a:rPr>
              <a:t>Growing evidence that we may not be able to “refute the signal” but this should not preclude wider DTG use among all people living with </a:t>
            </a:r>
            <a:r>
              <a:rPr lang="en-US" b="1" dirty="0" smtClean="0">
                <a:latin typeface="Calibri" charset="0"/>
              </a:rPr>
              <a:t>HIV</a:t>
            </a:r>
          </a:p>
          <a:p>
            <a:endParaRPr lang="en-US" b="1" dirty="0" smtClean="0">
              <a:latin typeface="Calibri" charset="0"/>
            </a:endParaRPr>
          </a:p>
          <a:p>
            <a:r>
              <a:rPr lang="en-US" b="1" dirty="0" smtClean="0">
                <a:latin typeface="Calibri" charset="0"/>
              </a:rPr>
              <a:t>We should require a plan for pregnancy safety surveillance fo</a:t>
            </a:r>
            <a:r>
              <a:rPr lang="en-US" b="1" dirty="0" smtClean="0">
                <a:latin typeface="Calibri" charset="0"/>
              </a:rPr>
              <a:t>r all new ARVs and biomedical HIV treatment and prevention strategies</a:t>
            </a:r>
            <a:endParaRPr lang="en-US" b="1" dirty="0">
              <a:latin typeface="Calibri" charset="0"/>
            </a:endParaRPr>
          </a:p>
          <a:p>
            <a:pPr lvl="1"/>
            <a:endParaRPr lang="en-US" dirty="0">
              <a:latin typeface="Calibri" charset="0"/>
            </a:endParaRPr>
          </a:p>
        </p:txBody>
      </p:sp>
    </p:spTree>
    <p:extLst>
      <p:ext uri="{BB962C8B-B14F-4D97-AF65-F5344CB8AC3E}">
        <p14:creationId xmlns:p14="http://schemas.microsoft.com/office/powerpoint/2010/main" val="230738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solidFill>
                  <a:schemeClr val="tx2"/>
                </a:solidFill>
                <a:latin typeface="Calibri" charset="0"/>
              </a:rPr>
              <a:t>Acknowledgements</a:t>
            </a:r>
          </a:p>
        </p:txBody>
      </p:sp>
      <p:sp>
        <p:nvSpPr>
          <p:cNvPr id="3" name="Content Placeholder 2"/>
          <p:cNvSpPr>
            <a:spLocks noGrp="1"/>
          </p:cNvSpPr>
          <p:nvPr>
            <p:ph idx="1"/>
          </p:nvPr>
        </p:nvSpPr>
        <p:spPr>
          <a:xfrm>
            <a:off x="457205" y="1063230"/>
            <a:ext cx="4181475" cy="3531394"/>
          </a:xfrm>
        </p:spPr>
        <p:txBody>
          <a:bodyPr rtlCol="0">
            <a:normAutofit fontScale="92500" lnSpcReduction="20000"/>
          </a:bodyPr>
          <a:lstStyle/>
          <a:p>
            <a:pPr fontAlgn="auto">
              <a:spcAft>
                <a:spcPts val="0"/>
              </a:spcAft>
              <a:buFont typeface="Arial"/>
              <a:buChar char="•"/>
              <a:defRPr/>
            </a:pPr>
            <a:r>
              <a:rPr lang="en-US" dirty="0" smtClean="0">
                <a:ea typeface="+mn-ea"/>
                <a:cs typeface="+mn-cs"/>
              </a:rPr>
              <a:t>Roger Shapiro</a:t>
            </a:r>
            <a:endParaRPr lang="en-US" dirty="0">
              <a:ea typeface="+mn-ea"/>
              <a:cs typeface="+mn-cs"/>
            </a:endParaRPr>
          </a:p>
          <a:p>
            <a:pPr fontAlgn="auto">
              <a:spcAft>
                <a:spcPts val="0"/>
              </a:spcAft>
              <a:buFont typeface="Arial"/>
              <a:buChar char="•"/>
              <a:defRPr/>
            </a:pPr>
            <a:r>
              <a:rPr lang="en-US" dirty="0" smtClean="0">
                <a:ea typeface="+mn-ea"/>
                <a:cs typeface="+mn-cs"/>
              </a:rPr>
              <a:t>Botswana </a:t>
            </a:r>
            <a:r>
              <a:rPr lang="en-US" dirty="0">
                <a:ea typeface="+mn-ea"/>
                <a:cs typeface="+mn-cs"/>
              </a:rPr>
              <a:t>Ministry of </a:t>
            </a:r>
            <a:r>
              <a:rPr lang="en-US" dirty="0" smtClean="0">
                <a:ea typeface="+mn-ea"/>
                <a:cs typeface="+mn-cs"/>
              </a:rPr>
              <a:t>Health and Wellness</a:t>
            </a:r>
            <a:endParaRPr lang="en-US" dirty="0">
              <a:ea typeface="+mn-ea"/>
              <a:cs typeface="+mn-cs"/>
            </a:endParaRPr>
          </a:p>
          <a:p>
            <a:pPr fontAlgn="auto">
              <a:spcAft>
                <a:spcPts val="0"/>
              </a:spcAft>
              <a:buFont typeface="Arial"/>
              <a:buChar char="•"/>
              <a:defRPr/>
            </a:pPr>
            <a:r>
              <a:rPr lang="en-US" dirty="0">
                <a:ea typeface="+mn-ea"/>
                <a:cs typeface="+mn-cs"/>
              </a:rPr>
              <a:t>NIH / </a:t>
            </a:r>
            <a:r>
              <a:rPr lang="en-US" dirty="0" smtClean="0">
                <a:ea typeface="+mn-ea"/>
                <a:cs typeface="+mn-cs"/>
              </a:rPr>
              <a:t>NICHD</a:t>
            </a:r>
          </a:p>
          <a:p>
            <a:pPr fontAlgn="auto">
              <a:spcAft>
                <a:spcPts val="0"/>
              </a:spcAft>
              <a:buFont typeface="Arial"/>
              <a:buChar char="•"/>
              <a:defRPr/>
            </a:pPr>
            <a:r>
              <a:rPr lang="en-US" dirty="0" smtClean="0">
                <a:ea typeface="+mn-ea"/>
                <a:cs typeface="+mn-cs"/>
              </a:rPr>
              <a:t>Lynne </a:t>
            </a:r>
            <a:r>
              <a:rPr lang="en-US" dirty="0" err="1" smtClean="0">
                <a:ea typeface="+mn-ea"/>
                <a:cs typeface="+mn-cs"/>
              </a:rPr>
              <a:t>Mofenson</a:t>
            </a:r>
            <a:r>
              <a:rPr lang="en-US" dirty="0" smtClean="0">
                <a:ea typeface="+mn-ea"/>
                <a:cs typeface="+mn-cs"/>
              </a:rPr>
              <a:t>, Claire Thorne</a:t>
            </a:r>
          </a:p>
          <a:p>
            <a:pPr fontAlgn="auto">
              <a:spcAft>
                <a:spcPts val="0"/>
              </a:spcAft>
              <a:buFont typeface="Arial"/>
              <a:buChar char="•"/>
              <a:defRPr/>
            </a:pPr>
            <a:r>
              <a:rPr lang="en-US" dirty="0" err="1" smtClean="0">
                <a:ea typeface="+mn-ea"/>
                <a:cs typeface="+mn-cs"/>
              </a:rPr>
              <a:t>Modiegi</a:t>
            </a:r>
            <a:r>
              <a:rPr lang="en-US" dirty="0" smtClean="0">
                <a:ea typeface="+mn-ea"/>
                <a:cs typeface="+mn-cs"/>
              </a:rPr>
              <a:t> </a:t>
            </a:r>
            <a:r>
              <a:rPr lang="en-US" dirty="0" err="1" smtClean="0">
                <a:ea typeface="+mn-ea"/>
                <a:cs typeface="+mn-cs"/>
              </a:rPr>
              <a:t>Diseko</a:t>
            </a:r>
            <a:r>
              <a:rPr lang="en-US" dirty="0" smtClean="0">
                <a:ea typeface="+mn-ea"/>
                <a:cs typeface="+mn-cs"/>
              </a:rPr>
              <a:t>, Gloria </a:t>
            </a:r>
            <a:r>
              <a:rPr lang="en-US" dirty="0" err="1" smtClean="0">
                <a:ea typeface="+mn-ea"/>
                <a:cs typeface="+mn-cs"/>
              </a:rPr>
              <a:t>Mayondi</a:t>
            </a:r>
            <a:r>
              <a:rPr lang="en-US" dirty="0" smtClean="0">
                <a:ea typeface="+mn-ea"/>
                <a:cs typeface="+mn-cs"/>
              </a:rPr>
              <a:t>, Joseph </a:t>
            </a:r>
            <a:r>
              <a:rPr lang="en-US" dirty="0" err="1" smtClean="0">
                <a:ea typeface="+mn-ea"/>
                <a:cs typeface="+mn-cs"/>
              </a:rPr>
              <a:t>Makema</a:t>
            </a:r>
            <a:r>
              <a:rPr lang="en-US" dirty="0" smtClean="0">
                <a:ea typeface="+mn-ea"/>
                <a:cs typeface="+mn-cs"/>
              </a:rPr>
              <a:t>, </a:t>
            </a:r>
            <a:r>
              <a:rPr lang="en-US" dirty="0" err="1" smtClean="0">
                <a:ea typeface="+mn-ea"/>
                <a:cs typeface="+mn-cs"/>
              </a:rPr>
              <a:t>Mompati</a:t>
            </a:r>
            <a:r>
              <a:rPr lang="en-US" dirty="0" smtClean="0">
                <a:ea typeface="+mn-ea"/>
                <a:cs typeface="+mn-cs"/>
              </a:rPr>
              <a:t> </a:t>
            </a:r>
            <a:r>
              <a:rPr lang="en-US" dirty="0" err="1" smtClean="0">
                <a:ea typeface="+mn-ea"/>
                <a:cs typeface="+mn-cs"/>
              </a:rPr>
              <a:t>Mmalane</a:t>
            </a:r>
            <a:r>
              <a:rPr lang="en-US" dirty="0" smtClean="0">
                <a:ea typeface="+mn-ea"/>
                <a:cs typeface="+mn-cs"/>
              </a:rPr>
              <a:t>, </a:t>
            </a:r>
            <a:r>
              <a:rPr lang="en-US" dirty="0" err="1" smtClean="0">
                <a:ea typeface="+mn-ea"/>
                <a:cs typeface="+mn-cs"/>
              </a:rPr>
              <a:t>Tendani</a:t>
            </a:r>
            <a:r>
              <a:rPr lang="en-US" dirty="0" smtClean="0">
                <a:ea typeface="+mn-ea"/>
                <a:cs typeface="+mn-cs"/>
              </a:rPr>
              <a:t> </a:t>
            </a:r>
            <a:r>
              <a:rPr lang="en-US" dirty="0" err="1" smtClean="0">
                <a:ea typeface="+mn-ea"/>
                <a:cs typeface="+mn-cs"/>
              </a:rPr>
              <a:t>Gaolathe</a:t>
            </a:r>
            <a:r>
              <a:rPr lang="en-US" dirty="0" smtClean="0">
                <a:ea typeface="+mn-ea"/>
                <a:cs typeface="+mn-cs"/>
              </a:rPr>
              <a:t>, </a:t>
            </a:r>
            <a:r>
              <a:rPr lang="en-US" dirty="0" err="1" smtClean="0">
                <a:ea typeface="+mn-ea"/>
                <a:cs typeface="+mn-cs"/>
              </a:rPr>
              <a:t>Shahin</a:t>
            </a:r>
            <a:r>
              <a:rPr lang="en-US" dirty="0" smtClean="0">
                <a:ea typeface="+mn-ea"/>
                <a:cs typeface="+mn-cs"/>
              </a:rPr>
              <a:t> </a:t>
            </a:r>
            <a:r>
              <a:rPr lang="en-US" dirty="0" err="1" smtClean="0">
                <a:ea typeface="+mn-ea"/>
                <a:cs typeface="+mn-cs"/>
              </a:rPr>
              <a:t>Lockman</a:t>
            </a:r>
            <a:endParaRPr lang="en-US" dirty="0" smtClean="0">
              <a:ea typeface="+mn-ea"/>
              <a:cs typeface="+mn-cs"/>
            </a:endParaRPr>
          </a:p>
          <a:p>
            <a:pPr fontAlgn="auto">
              <a:spcAft>
                <a:spcPts val="0"/>
              </a:spcAft>
              <a:buFont typeface="Arial"/>
              <a:buChar char="•"/>
              <a:defRPr/>
            </a:pPr>
            <a:r>
              <a:rPr lang="en-US" dirty="0" smtClean="0">
                <a:ea typeface="+mn-ea"/>
                <a:cs typeface="+mn-cs"/>
              </a:rPr>
              <a:t>Sonya Davey, </a:t>
            </a:r>
            <a:r>
              <a:rPr lang="en-US" dirty="0" smtClean="0">
                <a:ea typeface="+mn-ea"/>
                <a:cs typeface="+mn-cs"/>
              </a:rPr>
              <a:t>Ellie </a:t>
            </a:r>
            <a:r>
              <a:rPr lang="en-US" dirty="0" err="1" smtClean="0">
                <a:ea typeface="+mn-ea"/>
                <a:cs typeface="+mn-cs"/>
              </a:rPr>
              <a:t>Caniglia</a:t>
            </a:r>
            <a:r>
              <a:rPr lang="en-US" dirty="0" smtClean="0">
                <a:ea typeface="+mn-ea"/>
                <a:cs typeface="+mn-cs"/>
              </a:rPr>
              <a:t>, Arielle </a:t>
            </a:r>
            <a:r>
              <a:rPr lang="en-US" dirty="0" err="1" smtClean="0">
                <a:ea typeface="+mn-ea"/>
                <a:cs typeface="+mn-cs"/>
              </a:rPr>
              <a:t>Isaacsson</a:t>
            </a:r>
            <a:endParaRPr lang="en-US" dirty="0" smtClean="0">
              <a:ea typeface="+mn-ea"/>
              <a:cs typeface="+mn-cs"/>
            </a:endParaRPr>
          </a:p>
          <a:p>
            <a:pPr marL="0" indent="0" fontAlgn="auto">
              <a:spcAft>
                <a:spcPts val="0"/>
              </a:spcAft>
              <a:buFont typeface="Arial"/>
              <a:buNone/>
              <a:defRPr/>
            </a:pPr>
            <a:endParaRPr lang="en-US" dirty="0" smtClean="0">
              <a:ea typeface="+mn-ea"/>
              <a:cs typeface="+mn-cs"/>
            </a:endParaRPr>
          </a:p>
          <a:p>
            <a:pPr marL="0" indent="0" fontAlgn="auto">
              <a:spcAft>
                <a:spcPts val="0"/>
              </a:spcAft>
              <a:buFont typeface="Arial"/>
              <a:buNone/>
              <a:defRPr/>
            </a:pPr>
            <a:endParaRPr lang="en-US" sz="3200" dirty="0">
              <a:ea typeface="+mn-ea"/>
              <a:cs typeface="+mn-cs"/>
            </a:endParaRPr>
          </a:p>
        </p:txBody>
      </p:sp>
      <p:pic>
        <p:nvPicPr>
          <p:cNvPr id="307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93" y="1"/>
            <a:ext cx="35020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76201"/>
            <a:ext cx="288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4939" y="2"/>
            <a:ext cx="1747837" cy="5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1" y="29622"/>
            <a:ext cx="9144000" cy="954107"/>
          </a:xfrm>
          <a:prstGeom prst="rect">
            <a:avLst/>
          </a:prstGeom>
          <a:noFill/>
        </p:spPr>
        <p:txBody>
          <a:bodyPr wrap="square" rtlCol="0">
            <a:spAutoFit/>
          </a:bodyPr>
          <a:lstStyle/>
          <a:p>
            <a:pPr algn="ctr"/>
            <a:r>
              <a:rPr lang="en-US" sz="2800" dirty="0" smtClean="0">
                <a:solidFill>
                  <a:schemeClr val="tx2"/>
                </a:solidFill>
              </a:rPr>
              <a:t>2017 Results: Comparative Safety of ART Regimens at Conception</a:t>
            </a:r>
            <a:r>
              <a:rPr lang="en-US" sz="2800" dirty="0" smtClean="0"/>
              <a:t>	</a:t>
            </a:r>
            <a:endParaRPr lang="en-US" sz="2800" dirty="0"/>
          </a:p>
        </p:txBody>
      </p:sp>
      <p:sp>
        <p:nvSpPr>
          <p:cNvPr id="12" name="TextBox 11"/>
          <p:cNvSpPr txBox="1"/>
          <p:nvPr/>
        </p:nvSpPr>
        <p:spPr>
          <a:xfrm>
            <a:off x="1351469" y="2669415"/>
            <a:ext cx="1419339" cy="307777"/>
          </a:xfrm>
          <a:prstGeom prst="rect">
            <a:avLst/>
          </a:prstGeom>
          <a:noFill/>
        </p:spPr>
        <p:txBody>
          <a:bodyPr wrap="square" rtlCol="0">
            <a:spAutoFit/>
          </a:bodyPr>
          <a:lstStyle/>
          <a:p>
            <a:r>
              <a:rPr lang="en-US" sz="1400" b="1" dirty="0" smtClean="0">
                <a:solidFill>
                  <a:schemeClr val="bg1"/>
                </a:solidFill>
              </a:rPr>
              <a:t>Any Adverse</a:t>
            </a:r>
            <a:endParaRPr lang="en-US" sz="1400" b="1" dirty="0">
              <a:solidFill>
                <a:schemeClr val="bg1"/>
              </a:solidFill>
            </a:endParaRPr>
          </a:p>
        </p:txBody>
      </p:sp>
      <p:sp>
        <p:nvSpPr>
          <p:cNvPr id="13" name="TextBox 12"/>
          <p:cNvSpPr txBox="1"/>
          <p:nvPr/>
        </p:nvSpPr>
        <p:spPr>
          <a:xfrm>
            <a:off x="1691636" y="3123212"/>
            <a:ext cx="1157882" cy="523220"/>
          </a:xfrm>
          <a:prstGeom prst="rect">
            <a:avLst/>
          </a:prstGeom>
          <a:noFill/>
        </p:spPr>
        <p:txBody>
          <a:bodyPr wrap="square" rtlCol="0">
            <a:spAutoFit/>
          </a:bodyPr>
          <a:lstStyle/>
          <a:p>
            <a:r>
              <a:rPr lang="en-US" sz="1400" b="1" dirty="0" smtClean="0">
                <a:solidFill>
                  <a:schemeClr val="bg1"/>
                </a:solidFill>
              </a:rPr>
              <a:t>Severe Adverse</a:t>
            </a:r>
            <a:endParaRPr lang="en-US" sz="1400" b="1" dirty="0">
              <a:solidFill>
                <a:schemeClr val="bg1"/>
              </a:solidFill>
            </a:endParaRPr>
          </a:p>
        </p:txBody>
      </p:sp>
      <p:sp>
        <p:nvSpPr>
          <p:cNvPr id="16" name="Rectangle 15"/>
          <p:cNvSpPr/>
          <p:nvPr/>
        </p:nvSpPr>
        <p:spPr>
          <a:xfrm>
            <a:off x="0" y="4404836"/>
            <a:ext cx="923701" cy="738664"/>
          </a:xfrm>
          <a:prstGeom prst="rect">
            <a:avLst/>
          </a:prstGeom>
        </p:spPr>
        <p:txBody>
          <a:bodyPr wrap="square">
            <a:spAutoFit/>
          </a:bodyPr>
          <a:lstStyle/>
          <a:p>
            <a:pPr algn="ctr"/>
            <a:r>
              <a:rPr lang="en-US" sz="1400" dirty="0" smtClean="0"/>
              <a:t>Zash et al </a:t>
            </a:r>
            <a:r>
              <a:rPr lang="en-US" sz="1400" i="1" dirty="0" smtClean="0"/>
              <a:t>JAMA </a:t>
            </a:r>
            <a:r>
              <a:rPr lang="en-US" sz="1400" i="1" dirty="0" err="1" smtClean="0"/>
              <a:t>Peds</a:t>
            </a:r>
            <a:r>
              <a:rPr lang="en-US" sz="1400" i="1" dirty="0" smtClean="0"/>
              <a:t> </a:t>
            </a:r>
            <a:r>
              <a:rPr lang="en-US" sz="1400" dirty="0" smtClean="0"/>
              <a:t>2017</a:t>
            </a:r>
            <a:endParaRPr lang="en-US" sz="1400" dirty="0"/>
          </a:p>
        </p:txBody>
      </p:sp>
      <p:graphicFrame>
        <p:nvGraphicFramePr>
          <p:cNvPr id="18" name="Content Placeholder 3"/>
          <p:cNvGraphicFramePr>
            <a:graphicFrameLocks/>
          </p:cNvGraphicFramePr>
          <p:nvPr>
            <p:extLst>
              <p:ext uri="{D42A27DB-BD31-4B8C-83A1-F6EECF244321}">
                <p14:modId xmlns:p14="http://schemas.microsoft.com/office/powerpoint/2010/main" val="1806931404"/>
              </p:ext>
            </p:extLst>
          </p:nvPr>
        </p:nvGraphicFramePr>
        <p:xfrm>
          <a:off x="1068172" y="2715712"/>
          <a:ext cx="8011851" cy="2305510"/>
        </p:xfrm>
        <a:graphic>
          <a:graphicData uri="http://schemas.openxmlformats.org/drawingml/2006/table">
            <a:tbl>
              <a:tblPr firstRow="1" bandRow="1">
                <a:tableStyleId>{7E9639D4-E3E2-4D34-9284-5A2195B3D0D7}</a:tableStyleId>
              </a:tblPr>
              <a:tblGrid>
                <a:gridCol w="1612545"/>
                <a:gridCol w="1068757"/>
                <a:gridCol w="1116138"/>
                <a:gridCol w="1051993"/>
                <a:gridCol w="1051993"/>
                <a:gridCol w="1090481"/>
                <a:gridCol w="1019944"/>
              </a:tblGrid>
              <a:tr h="866495">
                <a:tc>
                  <a:txBody>
                    <a:bodyPr/>
                    <a:lstStyle/>
                    <a:p>
                      <a:pPr algn="ctr"/>
                      <a:endParaRPr lang="en-US" sz="1400" b="0" dirty="0" smtClean="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HIV-uninfected</a:t>
                      </a:r>
                      <a:r>
                        <a:rPr lang="en-US" sz="1400" b="1" baseline="0" dirty="0" smtClean="0">
                          <a:solidFill>
                            <a:srgbClr val="000000"/>
                          </a:solidFill>
                        </a:rPr>
                        <a:t> </a:t>
                      </a:r>
                      <a:r>
                        <a:rPr lang="en-US" sz="1400" b="0" baseline="0" dirty="0" smtClean="0">
                          <a:solidFill>
                            <a:srgbClr val="000000"/>
                          </a:solidFill>
                        </a:rPr>
                        <a:t>(N=34,138)</a:t>
                      </a:r>
                      <a:endParaRPr lang="en-US" sz="1400" b="1" dirty="0" smtClean="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TDF/FTC/EFV </a:t>
                      </a:r>
                      <a:br>
                        <a:rPr lang="en-US" sz="1400" b="1" dirty="0" smtClean="0">
                          <a:solidFill>
                            <a:srgbClr val="000000"/>
                          </a:solidFill>
                        </a:rPr>
                      </a:br>
                      <a:r>
                        <a:rPr lang="en-US" sz="1400" b="0" dirty="0" smtClean="0">
                          <a:solidFill>
                            <a:srgbClr val="000000"/>
                          </a:solidFill>
                        </a:rPr>
                        <a:t>(N=2,503)</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TDF/FTC/NVP </a:t>
                      </a:r>
                    </a:p>
                    <a:p>
                      <a:pPr algn="ctr"/>
                      <a:r>
                        <a:rPr lang="en-US" sz="1400" b="0" dirty="0" smtClean="0">
                          <a:solidFill>
                            <a:srgbClr val="000000"/>
                          </a:solidFill>
                        </a:rPr>
                        <a:t>(N=775)</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ZDV/3TC/NVP </a:t>
                      </a:r>
                    </a:p>
                    <a:p>
                      <a:pPr algn="ctr"/>
                      <a:r>
                        <a:rPr lang="en-US" sz="1400" b="0" dirty="0" smtClean="0">
                          <a:solidFill>
                            <a:srgbClr val="000000"/>
                          </a:solidFill>
                        </a:rPr>
                        <a:t>(1,403)</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baseline="0" dirty="0" smtClean="0">
                          <a:solidFill>
                            <a:srgbClr val="000000"/>
                          </a:solidFill>
                        </a:rPr>
                        <a:t>TDF/FTC/</a:t>
                      </a:r>
                    </a:p>
                    <a:p>
                      <a:pPr algn="ctr"/>
                      <a:r>
                        <a:rPr lang="en-US" sz="1400" b="1" baseline="0" dirty="0" smtClean="0">
                          <a:solidFill>
                            <a:srgbClr val="000000"/>
                          </a:solidFill>
                        </a:rPr>
                        <a:t>LPV-r</a:t>
                      </a:r>
                    </a:p>
                    <a:p>
                      <a:pPr algn="ctr"/>
                      <a:r>
                        <a:rPr lang="en-US" sz="1400" b="1" baseline="0" dirty="0" smtClean="0">
                          <a:solidFill>
                            <a:srgbClr val="000000"/>
                          </a:solidFill>
                        </a:rPr>
                        <a:t> </a:t>
                      </a:r>
                      <a:r>
                        <a:rPr lang="en-US" sz="1400" b="0" baseline="0" dirty="0" smtClean="0">
                          <a:solidFill>
                            <a:srgbClr val="000000"/>
                          </a:solidFill>
                        </a:rPr>
                        <a:t>(N=237)</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ZDV/3TC/LPV-r </a:t>
                      </a:r>
                      <a:br>
                        <a:rPr lang="en-US" sz="1400" b="1" dirty="0" smtClean="0">
                          <a:solidFill>
                            <a:srgbClr val="000000"/>
                          </a:solidFill>
                        </a:rPr>
                      </a:br>
                      <a:r>
                        <a:rPr lang="en-US" sz="1400" b="0" dirty="0" smtClean="0">
                          <a:solidFill>
                            <a:srgbClr val="000000"/>
                          </a:solidFill>
                        </a:rPr>
                        <a:t>(N=169)</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91802">
                <a:tc>
                  <a:txBody>
                    <a:bodyPr/>
                    <a:lstStyle/>
                    <a:p>
                      <a:pPr algn="ctr"/>
                      <a:r>
                        <a:rPr lang="en-US" sz="1400" b="1" dirty="0" smtClean="0">
                          <a:solidFill>
                            <a:srgbClr val="000000"/>
                          </a:solidFill>
                        </a:rPr>
                        <a:t>Any Adverse </a:t>
                      </a:r>
                      <a:br>
                        <a:rPr lang="en-US" sz="1400" b="1" dirty="0" smtClean="0">
                          <a:solidFill>
                            <a:srgbClr val="000000"/>
                          </a:solidFill>
                        </a:rPr>
                      </a:br>
                      <a:r>
                        <a:rPr lang="en-US" sz="1400" b="1" dirty="0" smtClean="0">
                          <a:solidFill>
                            <a:srgbClr val="000000"/>
                          </a:solidFill>
                        </a:rPr>
                        <a:t>Birth</a:t>
                      </a:r>
                      <a:r>
                        <a:rPr lang="en-US" sz="1400" b="1" baseline="0" dirty="0" smtClean="0">
                          <a:solidFill>
                            <a:srgbClr val="000000"/>
                          </a:solidFill>
                        </a:rPr>
                        <a:t> </a:t>
                      </a:r>
                      <a:r>
                        <a:rPr lang="en-US" sz="1400" b="1" dirty="0" smtClean="0">
                          <a:solidFill>
                            <a:srgbClr val="000000"/>
                          </a:solidFill>
                        </a:rPr>
                        <a:t>Outcome</a:t>
                      </a:r>
                    </a:p>
                    <a:p>
                      <a:pPr algn="ctr"/>
                      <a:r>
                        <a:rPr lang="en-US" sz="1400" b="0" dirty="0" err="1" smtClean="0">
                          <a:solidFill>
                            <a:srgbClr val="000000"/>
                          </a:solidFill>
                        </a:rPr>
                        <a:t>aRR</a:t>
                      </a:r>
                      <a:r>
                        <a:rPr lang="en-US" sz="1400" b="0" dirty="0" smtClean="0">
                          <a:solidFill>
                            <a:srgbClr val="000000"/>
                          </a:solidFill>
                        </a:rPr>
                        <a:t>*</a:t>
                      </a:r>
                      <a:r>
                        <a:rPr lang="en-US" sz="1400" b="0" baseline="0" dirty="0" smtClean="0">
                          <a:solidFill>
                            <a:srgbClr val="000000"/>
                          </a:solidFill>
                        </a:rPr>
                        <a:t> (95% CI)</a:t>
                      </a:r>
                      <a:endParaRPr lang="en-US" sz="1400" b="0" dirty="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a:t>
                      </a:r>
                      <a:endParaRPr lang="en-US" sz="1400" b="1"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000000"/>
                          </a:solidFill>
                        </a:rPr>
                        <a:t>ref</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1.2</a:t>
                      </a:r>
                      <a:r>
                        <a:rPr lang="en-US" sz="1400" b="1" baseline="0" dirty="0" smtClean="0">
                          <a:solidFill>
                            <a:srgbClr val="000000"/>
                          </a:solidFill>
                        </a:rPr>
                        <a:t> </a:t>
                      </a:r>
                      <a:r>
                        <a:rPr lang="en-US" sz="1400" b="0" dirty="0" smtClean="0">
                          <a:solidFill>
                            <a:srgbClr val="000000"/>
                          </a:solidFill>
                        </a:rPr>
                        <a:t>(1.0,1.3)</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1.3 </a:t>
                      </a:r>
                      <a:r>
                        <a:rPr lang="en-US" sz="1400" b="0" dirty="0" smtClean="0">
                          <a:solidFill>
                            <a:srgbClr val="000000"/>
                          </a:solidFill>
                        </a:rPr>
                        <a:t>(1.2,1.4)</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1.3 </a:t>
                      </a:r>
                      <a:r>
                        <a:rPr lang="en-US" sz="1400" b="0" dirty="0" smtClean="0">
                          <a:solidFill>
                            <a:srgbClr val="000000"/>
                          </a:solidFill>
                        </a:rPr>
                        <a:t>(1.1,1.5)</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1.2 </a:t>
                      </a:r>
                      <a:r>
                        <a:rPr lang="en-US" sz="1400" b="0" dirty="0" smtClean="0">
                          <a:solidFill>
                            <a:srgbClr val="000000"/>
                          </a:solidFill>
                        </a:rPr>
                        <a:t>(1.0,1.5)</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12588">
                <a:tc>
                  <a:txBody>
                    <a:bodyPr/>
                    <a:lstStyle/>
                    <a:p>
                      <a:pPr algn="ctr"/>
                      <a:r>
                        <a:rPr lang="en-US" sz="1400" b="1" dirty="0" smtClean="0">
                          <a:solidFill>
                            <a:srgbClr val="000000"/>
                          </a:solidFill>
                        </a:rPr>
                        <a:t>Severe</a:t>
                      </a:r>
                      <a:r>
                        <a:rPr lang="en-US" sz="1400" b="1" baseline="0" dirty="0" smtClean="0">
                          <a:solidFill>
                            <a:srgbClr val="000000"/>
                          </a:solidFill>
                        </a:rPr>
                        <a:t> Birth Outcome </a:t>
                      </a:r>
                    </a:p>
                    <a:p>
                      <a:pPr algn="ctr"/>
                      <a:r>
                        <a:rPr lang="en-US" sz="1400" b="0" baseline="0" dirty="0" err="1" smtClean="0">
                          <a:solidFill>
                            <a:srgbClr val="000000"/>
                          </a:solidFill>
                        </a:rPr>
                        <a:t>aRR</a:t>
                      </a:r>
                      <a:r>
                        <a:rPr lang="en-US" sz="1400" b="0" baseline="0" dirty="0" smtClean="0">
                          <a:solidFill>
                            <a:srgbClr val="000000"/>
                          </a:solidFill>
                        </a:rPr>
                        <a:t>* (95% CI)</a:t>
                      </a:r>
                      <a:endParaRPr lang="en-US" sz="1400" b="0" dirty="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a:t>
                      </a:r>
                      <a:endParaRPr lang="en-US" sz="1400" b="1"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000000"/>
                          </a:solidFill>
                        </a:rPr>
                        <a:t>ref</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i="1" dirty="0" smtClean="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1.4  </a:t>
                      </a:r>
                      <a:r>
                        <a:rPr lang="en-US" sz="1400" b="0" dirty="0" smtClean="0">
                          <a:solidFill>
                            <a:srgbClr val="000000"/>
                          </a:solidFill>
                        </a:rPr>
                        <a:t>(1.2, 1.7)</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1.7 </a:t>
                      </a:r>
                      <a:r>
                        <a:rPr lang="en-US" sz="1400" b="0" dirty="0" smtClean="0">
                          <a:solidFill>
                            <a:srgbClr val="000000"/>
                          </a:solidFill>
                        </a:rPr>
                        <a:t>(1.4,2.0)</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1.6 </a:t>
                      </a:r>
                      <a:r>
                        <a:rPr lang="en-US" sz="1400" b="0" dirty="0" smtClean="0">
                          <a:solidFill>
                            <a:srgbClr val="000000"/>
                          </a:solidFill>
                        </a:rPr>
                        <a:t>(1.2,2.1)</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1.9 </a:t>
                      </a:r>
                      <a:r>
                        <a:rPr lang="en-US" sz="1400" b="0" dirty="0" smtClean="0">
                          <a:solidFill>
                            <a:srgbClr val="000000"/>
                          </a:solidFill>
                        </a:rPr>
                        <a:t>(1.4,2.6)</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Content Placeholder 3"/>
          <p:cNvGraphicFramePr>
            <a:graphicFrameLocks noGrp="1"/>
          </p:cNvGraphicFramePr>
          <p:nvPr>
            <p:ph idx="1"/>
            <p:extLst>
              <p:ext uri="{D42A27DB-BD31-4B8C-83A1-F6EECF244321}">
                <p14:modId xmlns:p14="http://schemas.microsoft.com/office/powerpoint/2010/main" val="3771091051"/>
              </p:ext>
            </p:extLst>
          </p:nvPr>
        </p:nvGraphicFramePr>
        <p:xfrm>
          <a:off x="692775" y="243707"/>
          <a:ext cx="8600058" cy="335966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091510" y="1636343"/>
            <a:ext cx="1617485" cy="523220"/>
          </a:xfrm>
          <a:prstGeom prst="rect">
            <a:avLst/>
          </a:prstGeom>
          <a:noFill/>
        </p:spPr>
        <p:txBody>
          <a:bodyPr wrap="square" rtlCol="0">
            <a:spAutoFit/>
          </a:bodyPr>
          <a:lstStyle/>
          <a:p>
            <a:r>
              <a:rPr lang="en-US" sz="1400" b="1" dirty="0" smtClean="0">
                <a:solidFill>
                  <a:srgbClr val="000000"/>
                </a:solidFill>
              </a:rPr>
              <a:t>Any Adverse Birth Outcome</a:t>
            </a:r>
            <a:endParaRPr lang="en-US" sz="1400" b="1" dirty="0">
              <a:solidFill>
                <a:srgbClr val="000000"/>
              </a:solidFill>
            </a:endParaRPr>
          </a:p>
        </p:txBody>
      </p:sp>
      <p:sp>
        <p:nvSpPr>
          <p:cNvPr id="21" name="TextBox 20"/>
          <p:cNvSpPr txBox="1"/>
          <p:nvPr/>
        </p:nvSpPr>
        <p:spPr>
          <a:xfrm>
            <a:off x="1070519" y="2208540"/>
            <a:ext cx="1589117" cy="523220"/>
          </a:xfrm>
          <a:prstGeom prst="rect">
            <a:avLst/>
          </a:prstGeom>
          <a:noFill/>
        </p:spPr>
        <p:txBody>
          <a:bodyPr wrap="square" rtlCol="0">
            <a:spAutoFit/>
          </a:bodyPr>
          <a:lstStyle/>
          <a:p>
            <a:r>
              <a:rPr lang="en-US" sz="1400" b="1" dirty="0" smtClean="0">
                <a:solidFill>
                  <a:srgbClr val="000000"/>
                </a:solidFill>
              </a:rPr>
              <a:t>Severe Adverse Birth Outcome</a:t>
            </a:r>
            <a:endParaRPr lang="en-US" sz="1400" b="1" dirty="0">
              <a:solidFill>
                <a:srgbClr val="000000"/>
              </a:solidFill>
            </a:endParaRPr>
          </a:p>
        </p:txBody>
      </p:sp>
      <p:cxnSp>
        <p:nvCxnSpPr>
          <p:cNvPr id="22" name="Straight Arrow Connector 21"/>
          <p:cNvCxnSpPr/>
          <p:nvPr/>
        </p:nvCxnSpPr>
        <p:spPr>
          <a:xfrm>
            <a:off x="2271111" y="2008455"/>
            <a:ext cx="4209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266082" y="2496757"/>
            <a:ext cx="4209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4702" y="684295"/>
            <a:ext cx="2000295" cy="830997"/>
          </a:xfrm>
          <a:prstGeom prst="rect">
            <a:avLst/>
          </a:prstGeom>
          <a:noFill/>
          <a:ln>
            <a:solidFill>
              <a:srgbClr val="000000"/>
            </a:solidFill>
          </a:ln>
        </p:spPr>
        <p:txBody>
          <a:bodyPr wrap="square" rtlCol="0">
            <a:spAutoFit/>
          </a:bodyPr>
          <a:lstStyle/>
          <a:p>
            <a:r>
              <a:rPr lang="en-US" sz="1200" b="1" dirty="0" smtClean="0">
                <a:solidFill>
                  <a:srgbClr val="FF0000"/>
                </a:solidFill>
              </a:rPr>
              <a:t>*Key Finding: </a:t>
            </a:r>
            <a:r>
              <a:rPr lang="en-US" sz="1200" dirty="0" smtClean="0">
                <a:solidFill>
                  <a:srgbClr val="FF0000"/>
                </a:solidFill>
              </a:rPr>
              <a:t>TDF/FTC/EFV associated with fewer adverse and severe adverse birth outcomes </a:t>
            </a:r>
            <a:endParaRPr lang="en-US" sz="1200" dirty="0">
              <a:solidFill>
                <a:srgbClr val="FF0000"/>
              </a:solidFill>
            </a:endParaRPr>
          </a:p>
        </p:txBody>
      </p:sp>
    </p:spTree>
    <p:extLst>
      <p:ext uri="{BB962C8B-B14F-4D97-AF65-F5344CB8AC3E}">
        <p14:creationId xmlns:p14="http://schemas.microsoft.com/office/powerpoint/2010/main" val="2615461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1" y="29622"/>
            <a:ext cx="9144000" cy="954107"/>
          </a:xfrm>
          <a:prstGeom prst="rect">
            <a:avLst/>
          </a:prstGeom>
          <a:noFill/>
        </p:spPr>
        <p:txBody>
          <a:bodyPr wrap="square" rtlCol="0">
            <a:spAutoFit/>
          </a:bodyPr>
          <a:lstStyle/>
          <a:p>
            <a:pPr algn="ctr"/>
            <a:r>
              <a:rPr lang="en-US" sz="2800" dirty="0" smtClean="0">
                <a:solidFill>
                  <a:schemeClr val="tx2"/>
                </a:solidFill>
              </a:rPr>
              <a:t>2017 Results: Comparative Safety of ART Regimens at Conception</a:t>
            </a:r>
            <a:r>
              <a:rPr lang="en-US" sz="2800" dirty="0" smtClean="0"/>
              <a:t>	</a:t>
            </a:r>
            <a:endParaRPr lang="en-US" sz="2800" dirty="0"/>
          </a:p>
        </p:txBody>
      </p:sp>
      <p:sp>
        <p:nvSpPr>
          <p:cNvPr id="12" name="TextBox 11"/>
          <p:cNvSpPr txBox="1"/>
          <p:nvPr/>
        </p:nvSpPr>
        <p:spPr>
          <a:xfrm>
            <a:off x="1351469" y="2669415"/>
            <a:ext cx="1419339" cy="307777"/>
          </a:xfrm>
          <a:prstGeom prst="rect">
            <a:avLst/>
          </a:prstGeom>
          <a:noFill/>
        </p:spPr>
        <p:txBody>
          <a:bodyPr wrap="square" rtlCol="0">
            <a:spAutoFit/>
          </a:bodyPr>
          <a:lstStyle/>
          <a:p>
            <a:r>
              <a:rPr lang="en-US" sz="1400" b="1" dirty="0" smtClean="0">
                <a:solidFill>
                  <a:schemeClr val="bg1"/>
                </a:solidFill>
              </a:rPr>
              <a:t>Any Adverse</a:t>
            </a:r>
            <a:endParaRPr lang="en-US" sz="1400" b="1" dirty="0">
              <a:solidFill>
                <a:schemeClr val="bg1"/>
              </a:solidFill>
            </a:endParaRPr>
          </a:p>
        </p:txBody>
      </p:sp>
      <p:sp>
        <p:nvSpPr>
          <p:cNvPr id="13" name="TextBox 12"/>
          <p:cNvSpPr txBox="1"/>
          <p:nvPr/>
        </p:nvSpPr>
        <p:spPr>
          <a:xfrm>
            <a:off x="1691636" y="3123212"/>
            <a:ext cx="1157882" cy="523220"/>
          </a:xfrm>
          <a:prstGeom prst="rect">
            <a:avLst/>
          </a:prstGeom>
          <a:noFill/>
        </p:spPr>
        <p:txBody>
          <a:bodyPr wrap="square" rtlCol="0">
            <a:spAutoFit/>
          </a:bodyPr>
          <a:lstStyle/>
          <a:p>
            <a:r>
              <a:rPr lang="en-US" sz="1400" b="1" dirty="0" smtClean="0">
                <a:solidFill>
                  <a:schemeClr val="bg1"/>
                </a:solidFill>
              </a:rPr>
              <a:t>Severe Adverse</a:t>
            </a:r>
            <a:endParaRPr lang="en-US" sz="1400" b="1" dirty="0">
              <a:solidFill>
                <a:schemeClr val="bg1"/>
              </a:solidFill>
            </a:endParaRPr>
          </a:p>
        </p:txBody>
      </p:sp>
      <p:sp>
        <p:nvSpPr>
          <p:cNvPr id="16" name="Rectangle 15"/>
          <p:cNvSpPr/>
          <p:nvPr/>
        </p:nvSpPr>
        <p:spPr>
          <a:xfrm>
            <a:off x="0" y="4404836"/>
            <a:ext cx="923701" cy="738664"/>
          </a:xfrm>
          <a:prstGeom prst="rect">
            <a:avLst/>
          </a:prstGeom>
        </p:spPr>
        <p:txBody>
          <a:bodyPr wrap="square">
            <a:spAutoFit/>
          </a:bodyPr>
          <a:lstStyle/>
          <a:p>
            <a:pPr algn="ctr"/>
            <a:r>
              <a:rPr lang="en-US" sz="1400" dirty="0" smtClean="0"/>
              <a:t>Zash et al </a:t>
            </a:r>
            <a:r>
              <a:rPr lang="en-US" sz="1400" i="1" dirty="0" smtClean="0"/>
              <a:t>JAMA </a:t>
            </a:r>
            <a:r>
              <a:rPr lang="en-US" sz="1400" i="1" dirty="0" err="1" smtClean="0"/>
              <a:t>Peds</a:t>
            </a:r>
            <a:r>
              <a:rPr lang="en-US" sz="1400" i="1" dirty="0" smtClean="0"/>
              <a:t> </a:t>
            </a:r>
            <a:r>
              <a:rPr lang="en-US" sz="1400" dirty="0" smtClean="0"/>
              <a:t>2017</a:t>
            </a:r>
            <a:endParaRPr lang="en-US" sz="1400" dirty="0"/>
          </a:p>
        </p:txBody>
      </p:sp>
      <p:graphicFrame>
        <p:nvGraphicFramePr>
          <p:cNvPr id="18" name="Content Placeholder 3"/>
          <p:cNvGraphicFramePr>
            <a:graphicFrameLocks/>
          </p:cNvGraphicFramePr>
          <p:nvPr>
            <p:extLst>
              <p:ext uri="{D42A27DB-BD31-4B8C-83A1-F6EECF244321}">
                <p14:modId xmlns:p14="http://schemas.microsoft.com/office/powerpoint/2010/main" val="4162612987"/>
              </p:ext>
            </p:extLst>
          </p:nvPr>
        </p:nvGraphicFramePr>
        <p:xfrm>
          <a:off x="1068172" y="2715712"/>
          <a:ext cx="8011851" cy="2305510"/>
        </p:xfrm>
        <a:graphic>
          <a:graphicData uri="http://schemas.openxmlformats.org/drawingml/2006/table">
            <a:tbl>
              <a:tblPr firstRow="1" bandRow="1">
                <a:tableStyleId>{7E9639D4-E3E2-4D34-9284-5A2195B3D0D7}</a:tableStyleId>
              </a:tblPr>
              <a:tblGrid>
                <a:gridCol w="1612545"/>
                <a:gridCol w="1068757"/>
                <a:gridCol w="1116138"/>
                <a:gridCol w="1051993"/>
                <a:gridCol w="1051993"/>
                <a:gridCol w="1090481"/>
                <a:gridCol w="1019944"/>
              </a:tblGrid>
              <a:tr h="866495">
                <a:tc>
                  <a:txBody>
                    <a:bodyPr/>
                    <a:lstStyle/>
                    <a:p>
                      <a:pPr algn="ctr"/>
                      <a:endParaRPr lang="en-US" sz="1400" b="0" dirty="0" smtClean="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HIV-uninfected</a:t>
                      </a:r>
                      <a:r>
                        <a:rPr lang="en-US" sz="1400" b="1" baseline="0" dirty="0" smtClean="0">
                          <a:solidFill>
                            <a:srgbClr val="000000"/>
                          </a:solidFill>
                        </a:rPr>
                        <a:t> </a:t>
                      </a:r>
                      <a:r>
                        <a:rPr lang="en-US" sz="1400" b="0" baseline="0" dirty="0" smtClean="0">
                          <a:solidFill>
                            <a:srgbClr val="000000"/>
                          </a:solidFill>
                        </a:rPr>
                        <a:t>(N=34,138)</a:t>
                      </a:r>
                      <a:endParaRPr lang="en-US" sz="1400" b="1" dirty="0" smtClean="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TDF/FTC/EFV </a:t>
                      </a:r>
                      <a:br>
                        <a:rPr lang="en-US" sz="1400" b="1" dirty="0" smtClean="0">
                          <a:solidFill>
                            <a:srgbClr val="000000"/>
                          </a:solidFill>
                        </a:rPr>
                      </a:br>
                      <a:r>
                        <a:rPr lang="en-US" sz="1400" b="0" dirty="0" smtClean="0">
                          <a:solidFill>
                            <a:srgbClr val="000000"/>
                          </a:solidFill>
                        </a:rPr>
                        <a:t>(N=2,503)</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TDF/FTC/NVP </a:t>
                      </a:r>
                    </a:p>
                    <a:p>
                      <a:pPr algn="ctr"/>
                      <a:r>
                        <a:rPr lang="en-US" sz="1400" b="0" dirty="0" smtClean="0">
                          <a:solidFill>
                            <a:srgbClr val="000000"/>
                          </a:solidFill>
                        </a:rPr>
                        <a:t>(N=775)</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ZDV/3TC/NVP </a:t>
                      </a:r>
                    </a:p>
                    <a:p>
                      <a:pPr algn="ctr"/>
                      <a:r>
                        <a:rPr lang="en-US" sz="1400" b="0" dirty="0" smtClean="0">
                          <a:solidFill>
                            <a:srgbClr val="000000"/>
                          </a:solidFill>
                        </a:rPr>
                        <a:t>(1,403)</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baseline="0" dirty="0" smtClean="0">
                          <a:solidFill>
                            <a:srgbClr val="000000"/>
                          </a:solidFill>
                        </a:rPr>
                        <a:t>TDF/FTC/</a:t>
                      </a:r>
                    </a:p>
                    <a:p>
                      <a:pPr algn="ctr"/>
                      <a:r>
                        <a:rPr lang="en-US" sz="1400" b="1" baseline="0" dirty="0" smtClean="0">
                          <a:solidFill>
                            <a:srgbClr val="000000"/>
                          </a:solidFill>
                        </a:rPr>
                        <a:t>LPV-r</a:t>
                      </a:r>
                    </a:p>
                    <a:p>
                      <a:pPr algn="ctr"/>
                      <a:r>
                        <a:rPr lang="en-US" sz="1400" b="1" baseline="0" dirty="0" smtClean="0">
                          <a:solidFill>
                            <a:srgbClr val="000000"/>
                          </a:solidFill>
                        </a:rPr>
                        <a:t> </a:t>
                      </a:r>
                      <a:r>
                        <a:rPr lang="en-US" sz="1400" b="0" baseline="0" dirty="0" smtClean="0">
                          <a:solidFill>
                            <a:srgbClr val="000000"/>
                          </a:solidFill>
                        </a:rPr>
                        <a:t>(N=237)</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ZDV/3TC/LPV-r </a:t>
                      </a:r>
                      <a:br>
                        <a:rPr lang="en-US" sz="1400" b="1" dirty="0" smtClean="0">
                          <a:solidFill>
                            <a:srgbClr val="000000"/>
                          </a:solidFill>
                        </a:rPr>
                      </a:br>
                      <a:r>
                        <a:rPr lang="en-US" sz="1400" b="0" dirty="0" smtClean="0">
                          <a:solidFill>
                            <a:srgbClr val="000000"/>
                          </a:solidFill>
                        </a:rPr>
                        <a:t>(N=169)</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91802">
                <a:tc>
                  <a:txBody>
                    <a:bodyPr/>
                    <a:lstStyle/>
                    <a:p>
                      <a:pPr algn="ctr"/>
                      <a:r>
                        <a:rPr lang="en-US" sz="1400" b="1" dirty="0" smtClean="0">
                          <a:solidFill>
                            <a:srgbClr val="000000"/>
                          </a:solidFill>
                        </a:rPr>
                        <a:t>Any Adverse </a:t>
                      </a:r>
                      <a:br>
                        <a:rPr lang="en-US" sz="1400" b="1" dirty="0" smtClean="0">
                          <a:solidFill>
                            <a:srgbClr val="000000"/>
                          </a:solidFill>
                        </a:rPr>
                      </a:br>
                      <a:r>
                        <a:rPr lang="en-US" sz="1400" b="1" dirty="0" smtClean="0">
                          <a:solidFill>
                            <a:srgbClr val="000000"/>
                          </a:solidFill>
                        </a:rPr>
                        <a:t>Birth</a:t>
                      </a:r>
                      <a:r>
                        <a:rPr lang="en-US" sz="1400" b="1" baseline="0" dirty="0" smtClean="0">
                          <a:solidFill>
                            <a:srgbClr val="000000"/>
                          </a:solidFill>
                        </a:rPr>
                        <a:t> </a:t>
                      </a:r>
                      <a:r>
                        <a:rPr lang="en-US" sz="1400" b="1" dirty="0" smtClean="0">
                          <a:solidFill>
                            <a:srgbClr val="000000"/>
                          </a:solidFill>
                        </a:rPr>
                        <a:t>Outcome</a:t>
                      </a:r>
                    </a:p>
                    <a:p>
                      <a:pPr algn="ctr"/>
                      <a:r>
                        <a:rPr lang="en-US" sz="1400" b="0" dirty="0" err="1" smtClean="0">
                          <a:solidFill>
                            <a:srgbClr val="000000"/>
                          </a:solidFill>
                        </a:rPr>
                        <a:t>aRR</a:t>
                      </a:r>
                      <a:r>
                        <a:rPr lang="en-US" sz="1400" b="0" dirty="0" smtClean="0">
                          <a:solidFill>
                            <a:srgbClr val="000000"/>
                          </a:solidFill>
                        </a:rPr>
                        <a:t>*</a:t>
                      </a:r>
                      <a:r>
                        <a:rPr lang="en-US" sz="1400" b="0" baseline="0" dirty="0" smtClean="0">
                          <a:solidFill>
                            <a:srgbClr val="000000"/>
                          </a:solidFill>
                        </a:rPr>
                        <a:t> (95% CI)</a:t>
                      </a:r>
                      <a:endParaRPr lang="en-US" sz="1400" b="0" dirty="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a:t>
                      </a:r>
                      <a:endParaRPr lang="en-US" sz="1400" b="1"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000000"/>
                          </a:solidFill>
                        </a:rPr>
                        <a:t>ref</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1.2</a:t>
                      </a:r>
                      <a:r>
                        <a:rPr lang="en-US" sz="1400" b="1" baseline="0" dirty="0" smtClean="0">
                          <a:solidFill>
                            <a:srgbClr val="000000"/>
                          </a:solidFill>
                        </a:rPr>
                        <a:t> </a:t>
                      </a:r>
                      <a:r>
                        <a:rPr lang="en-US" sz="1400" b="0" dirty="0" smtClean="0">
                          <a:solidFill>
                            <a:srgbClr val="000000"/>
                          </a:solidFill>
                        </a:rPr>
                        <a:t>(1.0,1.3)</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1.3 </a:t>
                      </a:r>
                      <a:r>
                        <a:rPr lang="en-US" sz="1400" b="0" dirty="0" smtClean="0">
                          <a:solidFill>
                            <a:srgbClr val="000000"/>
                          </a:solidFill>
                        </a:rPr>
                        <a:t>(1.2,1.4)</a:t>
                      </a:r>
                      <a:endParaRPr lang="en-US" sz="1400" b="0"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1.3 </a:t>
                      </a:r>
                      <a:r>
                        <a:rPr lang="en-US" sz="1400" b="0" dirty="0" smtClean="0">
                          <a:solidFill>
                            <a:srgbClr val="000000"/>
                          </a:solidFill>
                        </a:rPr>
                        <a:t>(1.1,1.5)</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1.2 </a:t>
                      </a:r>
                      <a:r>
                        <a:rPr lang="en-US" sz="1400" b="0" dirty="0" smtClean="0">
                          <a:solidFill>
                            <a:srgbClr val="000000"/>
                          </a:solidFill>
                        </a:rPr>
                        <a:t>(1.0,1.5)</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12588">
                <a:tc>
                  <a:txBody>
                    <a:bodyPr/>
                    <a:lstStyle/>
                    <a:p>
                      <a:pPr algn="ctr"/>
                      <a:r>
                        <a:rPr lang="en-US" sz="1400" b="1" dirty="0" smtClean="0">
                          <a:solidFill>
                            <a:srgbClr val="000000"/>
                          </a:solidFill>
                        </a:rPr>
                        <a:t>Severe</a:t>
                      </a:r>
                      <a:r>
                        <a:rPr lang="en-US" sz="1400" b="1" baseline="0" dirty="0" smtClean="0">
                          <a:solidFill>
                            <a:srgbClr val="000000"/>
                          </a:solidFill>
                        </a:rPr>
                        <a:t> Birth Outcome </a:t>
                      </a:r>
                    </a:p>
                    <a:p>
                      <a:pPr algn="ctr"/>
                      <a:r>
                        <a:rPr lang="en-US" sz="1400" b="0" baseline="0" dirty="0" err="1" smtClean="0">
                          <a:solidFill>
                            <a:srgbClr val="000000"/>
                          </a:solidFill>
                        </a:rPr>
                        <a:t>aRR</a:t>
                      </a:r>
                      <a:r>
                        <a:rPr lang="en-US" sz="1400" b="0" baseline="0" dirty="0" smtClean="0">
                          <a:solidFill>
                            <a:srgbClr val="000000"/>
                          </a:solidFill>
                        </a:rPr>
                        <a:t>* (95% CI)</a:t>
                      </a:r>
                      <a:endParaRPr lang="en-US" sz="1400" b="0" dirty="0">
                        <a:solidFill>
                          <a:srgbClr val="000000"/>
                        </a:solidFill>
                      </a:endParaRPr>
                    </a:p>
                  </a:txBody>
                  <a:tcPr marL="79427" marR="79427" marT="39714" marB="39714"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solidFill>
                            <a:srgbClr val="000000"/>
                          </a:solidFill>
                        </a:rPr>
                        <a:t>-</a:t>
                      </a:r>
                      <a:endParaRPr lang="en-US" sz="1400" b="1" dirty="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000000"/>
                          </a:solidFill>
                        </a:rPr>
                        <a:t>ref</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i="1" dirty="0" smtClean="0">
                        <a:solidFill>
                          <a:srgbClr val="000000"/>
                        </a:solidFill>
                      </a:endParaRP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1.4  </a:t>
                      </a:r>
                      <a:r>
                        <a:rPr lang="en-US" sz="1400" b="0" dirty="0" smtClean="0">
                          <a:solidFill>
                            <a:srgbClr val="000000"/>
                          </a:solidFill>
                        </a:rPr>
                        <a:t>(1.2, 1.7)</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1.7 </a:t>
                      </a:r>
                      <a:r>
                        <a:rPr lang="en-US" sz="1400" b="0" dirty="0" smtClean="0">
                          <a:solidFill>
                            <a:srgbClr val="000000"/>
                          </a:solidFill>
                        </a:rPr>
                        <a:t>(1.4,2.0)</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1.6 </a:t>
                      </a:r>
                      <a:r>
                        <a:rPr lang="en-US" sz="1400" b="0" dirty="0" smtClean="0">
                          <a:solidFill>
                            <a:srgbClr val="000000"/>
                          </a:solidFill>
                        </a:rPr>
                        <a:t>(1.2,2.1)</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1.9 </a:t>
                      </a:r>
                      <a:r>
                        <a:rPr lang="en-US" sz="1400" b="0" dirty="0" smtClean="0">
                          <a:solidFill>
                            <a:srgbClr val="000000"/>
                          </a:solidFill>
                        </a:rPr>
                        <a:t>(1.4,2.6)</a:t>
                      </a:r>
                    </a:p>
                  </a:txBody>
                  <a:tcPr marL="79427" marR="79427" marT="39714" marB="39714"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Content Placeholder 3"/>
          <p:cNvGraphicFramePr>
            <a:graphicFrameLocks noGrp="1"/>
          </p:cNvGraphicFramePr>
          <p:nvPr>
            <p:ph idx="1"/>
            <p:extLst>
              <p:ext uri="{D42A27DB-BD31-4B8C-83A1-F6EECF244321}">
                <p14:modId xmlns:p14="http://schemas.microsoft.com/office/powerpoint/2010/main" val="578582951"/>
              </p:ext>
            </p:extLst>
          </p:nvPr>
        </p:nvGraphicFramePr>
        <p:xfrm>
          <a:off x="692775" y="243707"/>
          <a:ext cx="8600058" cy="335966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091510" y="1636343"/>
            <a:ext cx="1617485" cy="523220"/>
          </a:xfrm>
          <a:prstGeom prst="rect">
            <a:avLst/>
          </a:prstGeom>
          <a:noFill/>
        </p:spPr>
        <p:txBody>
          <a:bodyPr wrap="square" rtlCol="0">
            <a:spAutoFit/>
          </a:bodyPr>
          <a:lstStyle/>
          <a:p>
            <a:r>
              <a:rPr lang="en-US" sz="1400" b="1" dirty="0" smtClean="0">
                <a:solidFill>
                  <a:srgbClr val="000000"/>
                </a:solidFill>
              </a:rPr>
              <a:t>Any Adverse Birth Outcome</a:t>
            </a:r>
            <a:endParaRPr lang="en-US" sz="1400" b="1" dirty="0">
              <a:solidFill>
                <a:srgbClr val="000000"/>
              </a:solidFill>
            </a:endParaRPr>
          </a:p>
        </p:txBody>
      </p:sp>
      <p:sp>
        <p:nvSpPr>
          <p:cNvPr id="21" name="TextBox 20"/>
          <p:cNvSpPr txBox="1"/>
          <p:nvPr/>
        </p:nvSpPr>
        <p:spPr>
          <a:xfrm>
            <a:off x="1070519" y="2208540"/>
            <a:ext cx="1589117" cy="523220"/>
          </a:xfrm>
          <a:prstGeom prst="rect">
            <a:avLst/>
          </a:prstGeom>
          <a:noFill/>
        </p:spPr>
        <p:txBody>
          <a:bodyPr wrap="square" rtlCol="0">
            <a:spAutoFit/>
          </a:bodyPr>
          <a:lstStyle/>
          <a:p>
            <a:r>
              <a:rPr lang="en-US" sz="1400" b="1" dirty="0" smtClean="0">
                <a:solidFill>
                  <a:srgbClr val="000000"/>
                </a:solidFill>
              </a:rPr>
              <a:t>Severe Adverse Birth Outcome</a:t>
            </a:r>
            <a:endParaRPr lang="en-US" sz="1400" b="1" dirty="0">
              <a:solidFill>
                <a:srgbClr val="000000"/>
              </a:solidFill>
            </a:endParaRPr>
          </a:p>
        </p:txBody>
      </p:sp>
      <p:cxnSp>
        <p:nvCxnSpPr>
          <p:cNvPr id="22" name="Straight Arrow Connector 21"/>
          <p:cNvCxnSpPr/>
          <p:nvPr/>
        </p:nvCxnSpPr>
        <p:spPr>
          <a:xfrm>
            <a:off x="2271111" y="2008455"/>
            <a:ext cx="4209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266082" y="2496757"/>
            <a:ext cx="4209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4702" y="684295"/>
            <a:ext cx="2000295" cy="830997"/>
          </a:xfrm>
          <a:prstGeom prst="rect">
            <a:avLst/>
          </a:prstGeom>
          <a:noFill/>
          <a:ln>
            <a:solidFill>
              <a:srgbClr val="000000"/>
            </a:solidFill>
          </a:ln>
        </p:spPr>
        <p:txBody>
          <a:bodyPr wrap="square" rtlCol="0">
            <a:spAutoFit/>
          </a:bodyPr>
          <a:lstStyle/>
          <a:p>
            <a:r>
              <a:rPr lang="en-US" sz="1200" b="1" dirty="0" smtClean="0">
                <a:solidFill>
                  <a:srgbClr val="FF0000"/>
                </a:solidFill>
              </a:rPr>
              <a:t>*Key Finding: </a:t>
            </a:r>
            <a:r>
              <a:rPr lang="en-US" sz="1200" dirty="0" smtClean="0">
                <a:solidFill>
                  <a:srgbClr val="FF0000"/>
                </a:solidFill>
              </a:rPr>
              <a:t>LPV-r based regimens with large absolute increases in severe adverse birth outcomes</a:t>
            </a:r>
            <a:endParaRPr lang="en-US" sz="1200" dirty="0">
              <a:solidFill>
                <a:srgbClr val="FF0000"/>
              </a:solidFill>
            </a:endParaRPr>
          </a:p>
        </p:txBody>
      </p:sp>
      <p:sp>
        <p:nvSpPr>
          <p:cNvPr id="3" name="Frame 2"/>
          <p:cNvSpPr/>
          <p:nvPr/>
        </p:nvSpPr>
        <p:spPr>
          <a:xfrm>
            <a:off x="7043221" y="2013789"/>
            <a:ext cx="975018" cy="564374"/>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120873" y="1885522"/>
            <a:ext cx="1023127" cy="756775"/>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9612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53592"/>
            <a:ext cx="8224838" cy="660797"/>
          </a:xfrm>
        </p:spPr>
        <p:txBody>
          <a:bodyPr/>
          <a:lstStyle/>
          <a:p>
            <a:pPr eaLnBrk="1" hangingPunct="1"/>
            <a:r>
              <a:rPr lang="en-US">
                <a:solidFill>
                  <a:srgbClr val="1F497D"/>
                </a:solidFill>
                <a:latin typeface="Calibri" charset="0"/>
              </a:rPr>
              <a:t>Tsepamo and Dolutegravir</a:t>
            </a:r>
          </a:p>
        </p:txBody>
      </p:sp>
      <p:sp>
        <p:nvSpPr>
          <p:cNvPr id="3" name="Content Placeholder 2"/>
          <p:cNvSpPr>
            <a:spLocks noGrp="1"/>
          </p:cNvSpPr>
          <p:nvPr>
            <p:ph idx="1"/>
          </p:nvPr>
        </p:nvSpPr>
        <p:spPr>
          <a:xfrm>
            <a:off x="382588" y="921545"/>
            <a:ext cx="8526462" cy="1194859"/>
          </a:xfrm>
        </p:spPr>
        <p:txBody>
          <a:bodyPr rtlCol="0">
            <a:normAutofit/>
          </a:bodyPr>
          <a:lstStyle/>
          <a:p>
            <a:pPr marL="0" indent="0" fontAlgn="auto">
              <a:spcAft>
                <a:spcPts val="0"/>
              </a:spcAft>
              <a:buNone/>
              <a:defRPr/>
            </a:pPr>
            <a:r>
              <a:rPr lang="en-US" b="1" dirty="0" smtClean="0"/>
              <a:t>In mid-2016, </a:t>
            </a:r>
            <a:r>
              <a:rPr lang="en-US" b="1" dirty="0" err="1"/>
              <a:t>d</a:t>
            </a:r>
            <a:r>
              <a:rPr lang="en-US" b="1" dirty="0" err="1" smtClean="0"/>
              <a:t>olutegravir</a:t>
            </a:r>
            <a:r>
              <a:rPr lang="en-US" b="1" dirty="0" smtClean="0"/>
              <a:t> </a:t>
            </a:r>
            <a:r>
              <a:rPr lang="en-US" b="1" dirty="0"/>
              <a:t>rolled </a:t>
            </a:r>
            <a:r>
              <a:rPr lang="en-US" b="1" dirty="0" smtClean="0"/>
              <a:t>out nationally in Botswana to all adults (including pregnant women), </a:t>
            </a:r>
            <a:r>
              <a:rPr lang="en-US" dirty="0"/>
              <a:t>allowing for inclusion of DTG exposure in comparative </a:t>
            </a:r>
            <a:r>
              <a:rPr lang="en-US" dirty="0" smtClean="0"/>
              <a:t>analyses</a:t>
            </a:r>
            <a:endParaRPr lang="en-US" dirty="0"/>
          </a:p>
        </p:txBody>
      </p:sp>
      <p:pic>
        <p:nvPicPr>
          <p:cNvPr id="4" name="Picture 3"/>
          <p:cNvPicPr>
            <a:picLocks noChangeAspect="1"/>
          </p:cNvPicPr>
          <p:nvPr/>
        </p:nvPicPr>
        <p:blipFill>
          <a:blip r:embed="rId3"/>
          <a:stretch>
            <a:fillRect/>
          </a:stretch>
        </p:blipFill>
        <p:spPr>
          <a:xfrm>
            <a:off x="4866576" y="2017890"/>
            <a:ext cx="4084986" cy="2839150"/>
          </a:xfrm>
          <a:prstGeom prst="rect">
            <a:avLst/>
          </a:prstGeom>
        </p:spPr>
      </p:pic>
      <p:sp>
        <p:nvSpPr>
          <p:cNvPr id="2" name="TextBox 1"/>
          <p:cNvSpPr txBox="1"/>
          <p:nvPr/>
        </p:nvSpPr>
        <p:spPr>
          <a:xfrm>
            <a:off x="397143" y="2336289"/>
            <a:ext cx="4358302" cy="3293209"/>
          </a:xfrm>
          <a:prstGeom prst="rect">
            <a:avLst/>
          </a:prstGeom>
          <a:noFill/>
        </p:spPr>
        <p:txBody>
          <a:bodyPr wrap="square" rtlCol="0">
            <a:spAutoFit/>
          </a:bodyPr>
          <a:lstStyle/>
          <a:p>
            <a:pPr fontAlgn="auto">
              <a:spcAft>
                <a:spcPts val="0"/>
              </a:spcAft>
              <a:defRPr/>
            </a:pPr>
            <a:r>
              <a:rPr lang="en-US" sz="2400" dirty="0" err="1"/>
              <a:t>Tsepamo</a:t>
            </a:r>
            <a:r>
              <a:rPr lang="en-US" sz="2400" dirty="0"/>
              <a:t> provided the first data on safety of DTG when starting </a:t>
            </a:r>
            <a:r>
              <a:rPr lang="en-US" sz="2400" i="1" dirty="0"/>
              <a:t>during </a:t>
            </a:r>
            <a:r>
              <a:rPr lang="en-US" sz="2400" i="1" dirty="0" smtClean="0"/>
              <a:t>pregnancy</a:t>
            </a:r>
          </a:p>
          <a:p>
            <a:pPr marL="742950" lvl="1" indent="-285750" fontAlgn="auto">
              <a:spcAft>
                <a:spcPts val="0"/>
              </a:spcAft>
              <a:buFont typeface="Arial"/>
              <a:buChar char="•"/>
              <a:defRPr/>
            </a:pPr>
            <a:r>
              <a:rPr lang="en-US" sz="2000" dirty="0" smtClean="0"/>
              <a:t>No </a:t>
            </a:r>
            <a:r>
              <a:rPr lang="en-US" sz="2000" dirty="0"/>
              <a:t>increased signal for congenital abnormalities among 280 women who started DTG during the first trimester (median 10 weeks GA)</a:t>
            </a:r>
          </a:p>
          <a:p>
            <a:pPr lvl="2" eaLnBrk="1" fontAlgn="auto" hangingPunct="1">
              <a:spcAft>
                <a:spcPts val="0"/>
              </a:spcAft>
              <a:buFont typeface="Arial"/>
              <a:buChar char="•"/>
              <a:defRPr/>
            </a:pPr>
            <a:endParaRPr lang="en-US" dirty="0"/>
          </a:p>
          <a:p>
            <a:endParaRPr lang="en-US" dirty="0"/>
          </a:p>
        </p:txBody>
      </p:sp>
      <p:sp>
        <p:nvSpPr>
          <p:cNvPr id="5" name="TextBox 4"/>
          <p:cNvSpPr txBox="1"/>
          <p:nvPr/>
        </p:nvSpPr>
        <p:spPr>
          <a:xfrm>
            <a:off x="6902101" y="4835724"/>
            <a:ext cx="2142473" cy="307777"/>
          </a:xfrm>
          <a:prstGeom prst="rect">
            <a:avLst/>
          </a:prstGeom>
          <a:noFill/>
        </p:spPr>
        <p:txBody>
          <a:bodyPr wrap="square" rtlCol="0">
            <a:spAutoFit/>
          </a:bodyPr>
          <a:lstStyle/>
          <a:p>
            <a:r>
              <a:rPr lang="en-US" sz="1400" dirty="0" smtClean="0"/>
              <a:t>Zash et al. </a:t>
            </a:r>
            <a:r>
              <a:rPr lang="en-US" sz="1400" i="1" dirty="0" smtClean="0"/>
              <a:t>Lancet GH</a:t>
            </a:r>
            <a:r>
              <a:rPr lang="en-US" sz="1400" dirty="0" smtClean="0"/>
              <a:t>, 2018</a:t>
            </a:r>
            <a:endParaRPr lang="en-US" sz="1400" dirty="0"/>
          </a:p>
        </p:txBody>
      </p:sp>
    </p:spTree>
    <p:extLst>
      <p:ext uri="{BB962C8B-B14F-4D97-AF65-F5344CB8AC3E}">
        <p14:creationId xmlns:p14="http://schemas.microsoft.com/office/powerpoint/2010/main" val="731802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 y="92871"/>
            <a:ext cx="8913812" cy="660797"/>
          </a:xfrm>
        </p:spPr>
        <p:txBody>
          <a:bodyPr rtlCol="0">
            <a:normAutofit/>
          </a:bodyPr>
          <a:lstStyle/>
          <a:p>
            <a:pPr fontAlgn="auto">
              <a:spcAft>
                <a:spcPts val="0"/>
              </a:spcAft>
              <a:defRPr/>
            </a:pPr>
            <a:r>
              <a:rPr lang="en-US" sz="2800" dirty="0" err="1">
                <a:solidFill>
                  <a:srgbClr val="1F497D"/>
                </a:solidFill>
                <a:ea typeface="+mj-ea"/>
                <a:cs typeface="+mj-cs"/>
              </a:rPr>
              <a:t>Tsepamo</a:t>
            </a:r>
            <a:r>
              <a:rPr lang="en-US" sz="2800" dirty="0">
                <a:solidFill>
                  <a:srgbClr val="1F497D"/>
                </a:solidFill>
                <a:ea typeface="+mj-ea"/>
                <a:cs typeface="+mj-cs"/>
              </a:rPr>
              <a:t> Study Preliminary NTD </a:t>
            </a:r>
            <a:r>
              <a:rPr lang="en-US" sz="2800" dirty="0" smtClean="0">
                <a:solidFill>
                  <a:srgbClr val="1F497D"/>
                </a:solidFill>
                <a:ea typeface="+mj-ea"/>
                <a:cs typeface="+mj-cs"/>
              </a:rPr>
              <a:t>Results, May 2018</a:t>
            </a:r>
            <a:endParaRPr lang="en-US" sz="2800" dirty="0">
              <a:solidFill>
                <a:srgbClr val="1F497D"/>
              </a:solidFill>
              <a:ea typeface="+mj-ea"/>
              <a:cs typeface="+mj-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659" y="776113"/>
            <a:ext cx="5794395" cy="419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267904665"/>
              </p:ext>
            </p:extLst>
          </p:nvPr>
        </p:nvGraphicFramePr>
        <p:xfrm>
          <a:off x="1978812" y="3583284"/>
          <a:ext cx="6846278" cy="1334888"/>
        </p:xfrm>
        <a:graphic>
          <a:graphicData uri="http://schemas.openxmlformats.org/drawingml/2006/table">
            <a:tbl>
              <a:tblPr firstRow="1" bandRow="1">
                <a:tableStyleId>{5C22544A-7EE6-4342-B048-85BDC9FD1C3A}</a:tableStyleId>
              </a:tblPr>
              <a:tblGrid>
                <a:gridCol w="1631462">
                  <a:extLst>
                    <a:ext uri="{9D8B030D-6E8A-4147-A177-3AD203B41FA5}"/>
                  </a:extLst>
                </a:gridCol>
                <a:gridCol w="995203">
                  <a:extLst>
                    <a:ext uri="{9D8B030D-6E8A-4147-A177-3AD203B41FA5}"/>
                  </a:extLst>
                </a:gridCol>
                <a:gridCol w="1042591">
                  <a:extLst>
                    <a:ext uri="{9D8B030D-6E8A-4147-A177-3AD203B41FA5}"/>
                  </a:extLst>
                </a:gridCol>
                <a:gridCol w="1029744">
                  <a:extLst>
                    <a:ext uri="{9D8B030D-6E8A-4147-A177-3AD203B41FA5}"/>
                  </a:extLst>
                </a:gridCol>
                <a:gridCol w="1035539">
                  <a:extLst>
                    <a:ext uri="{9D8B030D-6E8A-4147-A177-3AD203B41FA5}"/>
                  </a:extLst>
                </a:gridCol>
                <a:gridCol w="1111739">
                  <a:extLst>
                    <a:ext uri="{9D8B030D-6E8A-4147-A177-3AD203B41FA5}"/>
                  </a:extLst>
                </a:gridCol>
              </a:tblGrid>
              <a:tr h="237566">
                <a:tc>
                  <a:txBody>
                    <a:bodyPr/>
                    <a:lstStyle/>
                    <a:p>
                      <a:pPr algn="ctr"/>
                      <a:r>
                        <a:rPr lang="en-US" sz="1000" dirty="0">
                          <a:solidFill>
                            <a:srgbClr val="000000"/>
                          </a:solidFill>
                        </a:rPr>
                        <a:t>NTDs/Exposures</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0" dirty="0">
                          <a:solidFill>
                            <a:srgbClr val="000000"/>
                          </a:solidFill>
                        </a:rPr>
                        <a:t>4/426</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000" b="0" dirty="0">
                          <a:solidFill>
                            <a:srgbClr val="000000"/>
                          </a:solidFill>
                        </a:rPr>
                        <a:t>14/11,300</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000" b="0" dirty="0">
                          <a:solidFill>
                            <a:srgbClr val="000000"/>
                          </a:solidFill>
                        </a:rPr>
                        <a:t>3/5,787</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0" dirty="0">
                          <a:solidFill>
                            <a:srgbClr val="000000"/>
                          </a:solidFill>
                        </a:rPr>
                        <a:t>0/2,812</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000" b="0" dirty="0">
                          <a:solidFill>
                            <a:srgbClr val="000000"/>
                          </a:solidFill>
                        </a:rPr>
                        <a:t>61/66,057</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extLst>
              </a:tr>
              <a:tr h="497226">
                <a:tc>
                  <a:txBody>
                    <a:bodyPr/>
                    <a:lstStyle/>
                    <a:p>
                      <a:pPr algn="ctr"/>
                      <a:r>
                        <a:rPr lang="en-US" sz="1000" b="1" dirty="0"/>
                        <a:t>% with NTD             </a:t>
                      </a:r>
                      <a:endParaRPr lang="en-US" sz="1000" b="1" dirty="0" smtClean="0"/>
                    </a:p>
                    <a:p>
                      <a:pPr algn="ctr"/>
                      <a:r>
                        <a:rPr lang="en-US" sz="1000" b="1" dirty="0" smtClean="0"/>
                        <a:t> </a:t>
                      </a:r>
                      <a:r>
                        <a:rPr lang="en-US" sz="1000" b="1" dirty="0"/>
                        <a:t>(95% CI)</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0" dirty="0">
                          <a:solidFill>
                            <a:srgbClr val="000000"/>
                          </a:solidFill>
                        </a:rPr>
                        <a:t>0.94%</a:t>
                      </a:r>
                      <a:r>
                        <a:rPr lang="en-US" sz="1000" b="0" baseline="0" dirty="0">
                          <a:solidFill>
                            <a:srgbClr val="000000"/>
                          </a:solidFill>
                        </a:rPr>
                        <a:t> </a:t>
                      </a:r>
                      <a:r>
                        <a:rPr lang="en-US" sz="1000" b="0" dirty="0">
                          <a:solidFill>
                            <a:srgbClr val="000000"/>
                          </a:solidFill>
                        </a:rPr>
                        <a:t> </a:t>
                      </a:r>
                    </a:p>
                    <a:p>
                      <a:pPr algn="ctr"/>
                      <a:r>
                        <a:rPr lang="en-US" sz="1000" b="0" dirty="0">
                          <a:solidFill>
                            <a:srgbClr val="000000"/>
                          </a:solidFill>
                        </a:rPr>
                        <a:t>(0.37%, 2.4%)</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000" b="0" dirty="0">
                          <a:solidFill>
                            <a:srgbClr val="000000"/>
                          </a:solidFill>
                        </a:rPr>
                        <a:t>0.12%</a:t>
                      </a:r>
                      <a:r>
                        <a:rPr lang="en-US" sz="1000" b="0" baseline="0" dirty="0">
                          <a:solidFill>
                            <a:srgbClr val="000000"/>
                          </a:solidFill>
                        </a:rPr>
                        <a:t> </a:t>
                      </a:r>
                    </a:p>
                    <a:p>
                      <a:pPr algn="ctr"/>
                      <a:r>
                        <a:rPr lang="en-US" sz="1000" b="0" dirty="0">
                          <a:solidFill>
                            <a:srgbClr val="000000"/>
                          </a:solidFill>
                        </a:rPr>
                        <a:t> (0.07%, 0.21%)</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000" b="0" dirty="0">
                          <a:solidFill>
                            <a:srgbClr val="000000"/>
                          </a:solidFill>
                        </a:rPr>
                        <a:t>0.05%</a:t>
                      </a:r>
                      <a:r>
                        <a:rPr lang="en-US" sz="1000" b="0" baseline="0" dirty="0">
                          <a:solidFill>
                            <a:srgbClr val="000000"/>
                          </a:solidFill>
                        </a:rPr>
                        <a:t> </a:t>
                      </a:r>
                    </a:p>
                    <a:p>
                      <a:pPr algn="ctr"/>
                      <a:r>
                        <a:rPr lang="en-US" sz="1000" b="0" dirty="0">
                          <a:solidFill>
                            <a:srgbClr val="000000"/>
                          </a:solidFill>
                        </a:rPr>
                        <a:t>(0.02%, 0.15%)</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0" dirty="0">
                          <a:solidFill>
                            <a:srgbClr val="000000"/>
                          </a:solidFill>
                        </a:rPr>
                        <a:t>0%</a:t>
                      </a:r>
                    </a:p>
                    <a:p>
                      <a:pPr algn="ctr"/>
                      <a:r>
                        <a:rPr lang="en-US" sz="1000" b="0" dirty="0">
                          <a:solidFill>
                            <a:srgbClr val="000000"/>
                          </a:solidFill>
                        </a:rPr>
                        <a:t>(0%,</a:t>
                      </a:r>
                      <a:r>
                        <a:rPr lang="en-US" sz="1000" b="0" baseline="0" dirty="0">
                          <a:solidFill>
                            <a:srgbClr val="000000"/>
                          </a:solidFill>
                        </a:rPr>
                        <a:t> 0.13%)</a:t>
                      </a:r>
                      <a:endParaRPr lang="en-US" sz="1000" b="0" dirty="0">
                        <a:solidFill>
                          <a:srgbClr val="000000"/>
                        </a:solidFill>
                      </a:endParaRP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000" b="0" dirty="0">
                          <a:solidFill>
                            <a:srgbClr val="000000"/>
                          </a:solidFill>
                        </a:rPr>
                        <a:t>0.09%</a:t>
                      </a:r>
                      <a:r>
                        <a:rPr lang="en-US" sz="1000" b="0" baseline="0" dirty="0">
                          <a:solidFill>
                            <a:srgbClr val="000000"/>
                          </a:solidFill>
                        </a:rPr>
                        <a:t> </a:t>
                      </a:r>
                    </a:p>
                    <a:p>
                      <a:pPr algn="ctr"/>
                      <a:r>
                        <a:rPr lang="en-US" sz="1000" b="0" dirty="0">
                          <a:solidFill>
                            <a:srgbClr val="000000"/>
                          </a:solidFill>
                        </a:rPr>
                        <a:t>(0.07%, 0.12%)</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extLst>
              </a:tr>
              <a:tr h="600096">
                <a:tc>
                  <a:txBody>
                    <a:bodyPr/>
                    <a:lstStyle/>
                    <a:p>
                      <a:pPr algn="ctr"/>
                      <a:r>
                        <a:rPr lang="en-US" sz="1200" b="1" dirty="0"/>
                        <a:t>Prevalence Difference (95% CI)</a:t>
                      </a:r>
                    </a:p>
                  </a:txBody>
                  <a:tcPr marL="68582" marR="68582" marT="25728" marB="25728">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200" b="1" dirty="0">
                          <a:solidFill>
                            <a:srgbClr val="000000"/>
                          </a:solidFill>
                        </a:rPr>
                        <a:t>ref</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200" b="1" dirty="0" smtClean="0">
                          <a:solidFill>
                            <a:srgbClr val="000000"/>
                          </a:solidFill>
                        </a:rPr>
                        <a:t>0.82</a:t>
                      </a:r>
                      <a:r>
                        <a:rPr lang="en-US" sz="1200" b="1" dirty="0">
                          <a:solidFill>
                            <a:srgbClr val="000000"/>
                          </a:solidFill>
                        </a:rPr>
                        <a:t>%</a:t>
                      </a:r>
                    </a:p>
                    <a:p>
                      <a:pPr algn="ctr"/>
                      <a:r>
                        <a:rPr lang="en-US" sz="1200" b="1" dirty="0">
                          <a:solidFill>
                            <a:srgbClr val="000000"/>
                          </a:solidFill>
                        </a:rPr>
                        <a:t> </a:t>
                      </a:r>
                      <a:r>
                        <a:rPr lang="en-US" sz="1200" b="1" dirty="0" smtClean="0">
                          <a:solidFill>
                            <a:srgbClr val="000000"/>
                          </a:solidFill>
                        </a:rPr>
                        <a:t>(0.24</a:t>
                      </a:r>
                      <a:r>
                        <a:rPr lang="en-US" sz="1200" b="1" dirty="0">
                          <a:solidFill>
                            <a:srgbClr val="000000"/>
                          </a:solidFill>
                        </a:rPr>
                        <a:t>%, </a:t>
                      </a:r>
                      <a:r>
                        <a:rPr lang="en-US" sz="1200" b="1" dirty="0" smtClean="0">
                          <a:solidFill>
                            <a:srgbClr val="000000"/>
                          </a:solidFill>
                        </a:rPr>
                        <a:t>2.3</a:t>
                      </a:r>
                      <a:r>
                        <a:rPr lang="en-US" sz="1200" b="1" dirty="0">
                          <a:solidFill>
                            <a:srgbClr val="000000"/>
                          </a:solidFill>
                        </a:rPr>
                        <a:t>%)</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200" b="1" dirty="0" smtClean="0">
                          <a:solidFill>
                            <a:srgbClr val="000000"/>
                          </a:solidFill>
                        </a:rPr>
                        <a:t>0.89</a:t>
                      </a:r>
                      <a:r>
                        <a:rPr lang="en-US" sz="1200" b="1" dirty="0">
                          <a:solidFill>
                            <a:srgbClr val="000000"/>
                          </a:solidFill>
                        </a:rPr>
                        <a:t>% </a:t>
                      </a:r>
                    </a:p>
                    <a:p>
                      <a:pPr algn="ctr"/>
                      <a:r>
                        <a:rPr lang="en-US" sz="1200" b="1" dirty="0" smtClean="0">
                          <a:solidFill>
                            <a:srgbClr val="000000"/>
                          </a:solidFill>
                        </a:rPr>
                        <a:t>(0.31</a:t>
                      </a:r>
                      <a:r>
                        <a:rPr lang="en-US" sz="1200" b="1" dirty="0">
                          <a:solidFill>
                            <a:srgbClr val="000000"/>
                          </a:solidFill>
                        </a:rPr>
                        <a:t>%</a:t>
                      </a:r>
                      <a:r>
                        <a:rPr lang="en-US" sz="1200" b="1" dirty="0" smtClean="0">
                          <a:solidFill>
                            <a:srgbClr val="000000"/>
                          </a:solidFill>
                        </a:rPr>
                        <a:t>,</a:t>
                      </a:r>
                      <a:r>
                        <a:rPr lang="en-US" sz="1200" b="1" baseline="0" dirty="0" smtClean="0">
                          <a:solidFill>
                            <a:srgbClr val="000000"/>
                          </a:solidFill>
                        </a:rPr>
                        <a:t> </a:t>
                      </a:r>
                      <a:r>
                        <a:rPr lang="en-US" sz="1200" b="1" dirty="0" smtClean="0">
                          <a:solidFill>
                            <a:srgbClr val="000000"/>
                          </a:solidFill>
                        </a:rPr>
                        <a:t>2.3</a:t>
                      </a:r>
                      <a:r>
                        <a:rPr lang="en-US" sz="1200" b="1" dirty="0">
                          <a:solidFill>
                            <a:srgbClr val="000000"/>
                          </a:solidFill>
                        </a:rPr>
                        <a:t>%)</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solidFill>
                            <a:srgbClr val="000000"/>
                          </a:solidFill>
                        </a:rPr>
                        <a:t>0.94</a:t>
                      </a:r>
                      <a:r>
                        <a:rPr lang="en-US" sz="1200" b="1" dirty="0">
                          <a:solidFill>
                            <a:srgbClr val="000000"/>
                          </a:solidFill>
                        </a:rPr>
                        <a:t>% </a:t>
                      </a:r>
                    </a:p>
                    <a:p>
                      <a:pPr algn="ctr"/>
                      <a:r>
                        <a:rPr lang="en-US" sz="1200" b="1" dirty="0" smtClean="0">
                          <a:solidFill>
                            <a:srgbClr val="000000"/>
                          </a:solidFill>
                        </a:rPr>
                        <a:t>(</a:t>
                      </a:r>
                      <a:r>
                        <a:rPr lang="en-US" sz="1200" b="1" baseline="0" dirty="0" smtClean="0">
                          <a:solidFill>
                            <a:srgbClr val="000000"/>
                          </a:solidFill>
                        </a:rPr>
                        <a:t> </a:t>
                      </a:r>
                      <a:r>
                        <a:rPr lang="en-US" sz="1200" b="1" dirty="0" smtClean="0">
                          <a:solidFill>
                            <a:srgbClr val="000000"/>
                          </a:solidFill>
                        </a:rPr>
                        <a:t>0.35</a:t>
                      </a:r>
                      <a:r>
                        <a:rPr lang="en-US" sz="1200" b="1" dirty="0">
                          <a:solidFill>
                            <a:srgbClr val="000000"/>
                          </a:solidFill>
                        </a:rPr>
                        <a:t>%,</a:t>
                      </a:r>
                      <a:r>
                        <a:rPr lang="en-US" sz="1200" b="1" baseline="0" dirty="0">
                          <a:solidFill>
                            <a:srgbClr val="000000"/>
                          </a:solidFill>
                        </a:rPr>
                        <a:t> </a:t>
                      </a:r>
                      <a:r>
                        <a:rPr lang="en-US" sz="1200" b="1" baseline="0" dirty="0" smtClean="0">
                          <a:solidFill>
                            <a:srgbClr val="000000"/>
                          </a:solidFill>
                        </a:rPr>
                        <a:t>2.4</a:t>
                      </a:r>
                      <a:r>
                        <a:rPr lang="en-US" sz="1200" b="1" baseline="0" dirty="0">
                          <a:solidFill>
                            <a:srgbClr val="000000"/>
                          </a:solidFill>
                        </a:rPr>
                        <a:t>%)</a:t>
                      </a:r>
                      <a:endParaRPr lang="en-US" sz="1200" b="1" dirty="0">
                        <a:solidFill>
                          <a:srgbClr val="000000"/>
                        </a:solidFill>
                      </a:endParaRP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200" b="1" dirty="0" smtClean="0">
                          <a:solidFill>
                            <a:srgbClr val="000000"/>
                          </a:solidFill>
                        </a:rPr>
                        <a:t>0.85</a:t>
                      </a:r>
                      <a:r>
                        <a:rPr lang="en-US" sz="1200" b="1" dirty="0">
                          <a:solidFill>
                            <a:srgbClr val="000000"/>
                          </a:solidFill>
                        </a:rPr>
                        <a:t>% </a:t>
                      </a:r>
                    </a:p>
                    <a:p>
                      <a:pPr algn="ctr"/>
                      <a:r>
                        <a:rPr lang="en-US" sz="1200" b="1" dirty="0" smtClean="0">
                          <a:solidFill>
                            <a:srgbClr val="000000"/>
                          </a:solidFill>
                        </a:rPr>
                        <a:t>(0.27</a:t>
                      </a:r>
                      <a:r>
                        <a:rPr lang="en-US" sz="1200" b="1" dirty="0">
                          <a:solidFill>
                            <a:srgbClr val="000000"/>
                          </a:solidFill>
                        </a:rPr>
                        <a:t>%, </a:t>
                      </a:r>
                      <a:r>
                        <a:rPr lang="en-US" sz="1200" b="1" dirty="0" smtClean="0">
                          <a:solidFill>
                            <a:srgbClr val="000000"/>
                          </a:solidFill>
                        </a:rPr>
                        <a:t>2.3</a:t>
                      </a:r>
                      <a:r>
                        <a:rPr lang="en-US" sz="1200" b="1" dirty="0">
                          <a:solidFill>
                            <a:srgbClr val="000000"/>
                          </a:solidFill>
                        </a:rPr>
                        <a:t>%)</a:t>
                      </a:r>
                    </a:p>
                  </a:txBody>
                  <a:tcPr marL="68582" marR="68582" marT="25728" marB="25728"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extLst>
              </a:tr>
            </a:tbl>
          </a:graphicData>
        </a:graphic>
      </p:graphicFrame>
      <p:sp>
        <p:nvSpPr>
          <p:cNvPr id="13" name="Rectangle 12"/>
          <p:cNvSpPr>
            <a:spLocks noChangeArrowheads="1"/>
          </p:cNvSpPr>
          <p:nvPr/>
        </p:nvSpPr>
        <p:spPr bwMode="auto">
          <a:xfrm>
            <a:off x="7004050" y="4872040"/>
            <a:ext cx="2198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a:t>Zash R et al.  N Engl J Med 2018 </a:t>
            </a:r>
            <a:endParaRPr lang="en-US" sz="1200"/>
          </a:p>
        </p:txBody>
      </p:sp>
      <p:sp>
        <p:nvSpPr>
          <p:cNvPr id="4" name="TextBox 3"/>
          <p:cNvSpPr txBox="1"/>
          <p:nvPr/>
        </p:nvSpPr>
        <p:spPr>
          <a:xfrm>
            <a:off x="141122" y="808082"/>
            <a:ext cx="2671108" cy="1923604"/>
          </a:xfrm>
          <a:prstGeom prst="rect">
            <a:avLst/>
          </a:prstGeom>
          <a:noFill/>
          <a:ln>
            <a:solidFill>
              <a:srgbClr val="000000"/>
            </a:solidFill>
          </a:ln>
        </p:spPr>
        <p:txBody>
          <a:bodyPr wrap="square" rtlCol="0">
            <a:spAutoFit/>
          </a:bodyPr>
          <a:lstStyle/>
          <a:p>
            <a:r>
              <a:rPr lang="en-US" sz="1700" b="1" dirty="0">
                <a:solidFill>
                  <a:srgbClr val="FF0000"/>
                </a:solidFill>
              </a:rPr>
              <a:t>In April 2018</a:t>
            </a:r>
            <a:r>
              <a:rPr lang="en-US" sz="1700" dirty="0">
                <a:solidFill>
                  <a:srgbClr val="FF0000"/>
                </a:solidFill>
              </a:rPr>
              <a:t>, we were asked by WHO to provide any preliminary data available for upcoming HIV guidelines committee meeting for women on DTG </a:t>
            </a:r>
            <a:r>
              <a:rPr lang="en-US" sz="1700" i="1" dirty="0">
                <a:solidFill>
                  <a:srgbClr val="FF0000"/>
                </a:solidFill>
              </a:rPr>
              <a:t>from </a:t>
            </a:r>
            <a:r>
              <a:rPr lang="en-US" sz="1700" i="1" dirty="0" smtClean="0">
                <a:solidFill>
                  <a:srgbClr val="FF0000"/>
                </a:solidFill>
              </a:rPr>
              <a:t>conception… </a:t>
            </a:r>
            <a:endParaRPr lang="en-US" sz="1700" dirty="0">
              <a:solidFill>
                <a:srgbClr val="FF0000"/>
              </a:solidFill>
            </a:endParaRPr>
          </a:p>
        </p:txBody>
      </p:sp>
    </p:spTree>
    <p:extLst>
      <p:ext uri="{BB962C8B-B14F-4D97-AF65-F5344CB8AC3E}">
        <p14:creationId xmlns:p14="http://schemas.microsoft.com/office/powerpoint/2010/main" val="536106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729" y="859390"/>
            <a:ext cx="5097886" cy="1991269"/>
          </a:xfrm>
          <a:prstGeom prst="rect">
            <a:avLst/>
          </a:prstGeom>
        </p:spPr>
      </p:pic>
      <p:pic>
        <p:nvPicPr>
          <p:cNvPr id="2" name="Picture 1"/>
          <p:cNvPicPr>
            <a:picLocks noChangeAspect="1"/>
          </p:cNvPicPr>
          <p:nvPr/>
        </p:nvPicPr>
        <p:blipFill>
          <a:blip r:embed="rId4"/>
          <a:stretch>
            <a:fillRect/>
          </a:stretch>
        </p:blipFill>
        <p:spPr>
          <a:xfrm>
            <a:off x="3951826" y="3386244"/>
            <a:ext cx="5192174" cy="1757256"/>
          </a:xfrm>
          <a:prstGeom prst="rect">
            <a:avLst/>
          </a:prstGeom>
        </p:spPr>
      </p:pic>
      <p:pic>
        <p:nvPicPr>
          <p:cNvPr id="3" name="Picture 2"/>
          <p:cNvPicPr>
            <a:picLocks noChangeAspect="1"/>
          </p:cNvPicPr>
          <p:nvPr/>
        </p:nvPicPr>
        <p:blipFill>
          <a:blip r:embed="rId5"/>
          <a:stretch>
            <a:fillRect/>
          </a:stretch>
        </p:blipFill>
        <p:spPr>
          <a:xfrm>
            <a:off x="4571698" y="2000965"/>
            <a:ext cx="3989557" cy="1411238"/>
          </a:xfrm>
          <a:prstGeom prst="rect">
            <a:avLst/>
          </a:prstGeom>
        </p:spPr>
      </p:pic>
      <p:pic>
        <p:nvPicPr>
          <p:cNvPr id="10" name="Picture 9"/>
          <p:cNvPicPr>
            <a:picLocks noChangeAspect="1"/>
          </p:cNvPicPr>
          <p:nvPr/>
        </p:nvPicPr>
        <p:blipFill>
          <a:blip r:embed="rId6"/>
          <a:stretch>
            <a:fillRect/>
          </a:stretch>
        </p:blipFill>
        <p:spPr>
          <a:xfrm>
            <a:off x="-44735" y="3164634"/>
            <a:ext cx="3996561" cy="1452972"/>
          </a:xfrm>
          <a:prstGeom prst="rect">
            <a:avLst/>
          </a:prstGeom>
        </p:spPr>
      </p:pic>
      <p:sp>
        <p:nvSpPr>
          <p:cNvPr id="11" name="Title 1"/>
          <p:cNvSpPr>
            <a:spLocks noGrp="1"/>
          </p:cNvSpPr>
          <p:nvPr>
            <p:ph type="title"/>
          </p:nvPr>
        </p:nvSpPr>
        <p:spPr>
          <a:xfrm>
            <a:off x="457200" y="153593"/>
            <a:ext cx="8224838" cy="660797"/>
          </a:xfrm>
        </p:spPr>
        <p:txBody>
          <a:bodyPr/>
          <a:lstStyle/>
          <a:p>
            <a:r>
              <a:rPr lang="en-US" sz="2800" dirty="0" smtClean="0">
                <a:solidFill>
                  <a:srgbClr val="1F497D"/>
                </a:solidFill>
                <a:latin typeface="Calibri" charset="0"/>
              </a:rPr>
              <a:t>May 2018: Possible DTG Safety Signal Reported</a:t>
            </a:r>
            <a:endParaRPr lang="en-US" sz="2800" dirty="0">
              <a:solidFill>
                <a:srgbClr val="1F497D"/>
              </a:solidFill>
              <a:latin typeface="Calibri" charset="0"/>
            </a:endParaRPr>
          </a:p>
        </p:txBody>
      </p:sp>
    </p:spTree>
    <p:extLst>
      <p:ext uri="{BB962C8B-B14F-4D97-AF65-F5344CB8AC3E}">
        <p14:creationId xmlns:p14="http://schemas.microsoft.com/office/powerpoint/2010/main" val="4117750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61799832"/>
              </p:ext>
            </p:extLst>
          </p:nvPr>
        </p:nvGraphicFramePr>
        <p:xfrm>
          <a:off x="1298580" y="620717"/>
          <a:ext cx="6346825" cy="5107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2956673"/>
              </p:ext>
            </p:extLst>
          </p:nvPr>
        </p:nvGraphicFramePr>
        <p:xfrm>
          <a:off x="828397" y="3731830"/>
          <a:ext cx="6688136" cy="1356319"/>
        </p:xfrm>
        <a:graphic>
          <a:graphicData uri="http://schemas.openxmlformats.org/drawingml/2006/table">
            <a:tbl>
              <a:tblPr firstRow="1" bandRow="1">
                <a:tableStyleId>{5C22544A-7EE6-4342-B048-85BDC9FD1C3A}</a:tableStyleId>
              </a:tblPr>
              <a:tblGrid>
                <a:gridCol w="1102830"/>
                <a:gridCol w="1102831"/>
                <a:gridCol w="1129512"/>
                <a:gridCol w="1129512"/>
                <a:gridCol w="1120505"/>
                <a:gridCol w="1102946"/>
              </a:tblGrid>
              <a:tr h="365747">
                <a:tc>
                  <a:txBody>
                    <a:bodyPr/>
                    <a:lstStyle/>
                    <a:p>
                      <a:pPr algn="ctr"/>
                      <a:r>
                        <a:rPr lang="en-US" sz="1000" dirty="0" smtClean="0">
                          <a:solidFill>
                            <a:srgbClr val="000000"/>
                          </a:solidFill>
                        </a:rPr>
                        <a:t>NTDs/Exposures</a:t>
                      </a:r>
                      <a:endParaRPr lang="en-US" sz="1000"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1" dirty="0" smtClean="0">
                          <a:solidFill>
                            <a:srgbClr val="000000"/>
                          </a:solidFill>
                        </a:rPr>
                        <a:t>5/1683</a:t>
                      </a:r>
                      <a:endParaRPr lang="en-US" sz="10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rgbClr val="000000"/>
                          </a:solidFill>
                        </a:rPr>
                        <a:t>15/14792</a:t>
                      </a:r>
                      <a:endParaRPr lang="en-US" sz="10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smtClean="0">
                          <a:solidFill>
                            <a:srgbClr val="000000"/>
                          </a:solidFill>
                        </a:rPr>
                        <a:t>3/7959</a:t>
                      </a:r>
                      <a:endParaRPr lang="en-US" sz="10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000" b="1" dirty="0" smtClean="0">
                          <a:solidFill>
                            <a:srgbClr val="000000"/>
                          </a:solidFill>
                        </a:rPr>
                        <a:t>1/3840</a:t>
                      </a:r>
                      <a:endParaRPr lang="en-US" sz="10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000" b="1" dirty="0" smtClean="0">
                          <a:solidFill>
                            <a:srgbClr val="000000"/>
                          </a:solidFill>
                        </a:rPr>
                        <a:t>70/89372</a:t>
                      </a:r>
                      <a:endParaRPr lang="en-US" sz="10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tr>
              <a:tr h="373366">
                <a:tc>
                  <a:txBody>
                    <a:bodyPr/>
                    <a:lstStyle/>
                    <a:p>
                      <a:pPr algn="ctr"/>
                      <a:r>
                        <a:rPr lang="en-US" sz="1000" b="1" dirty="0" smtClean="0"/>
                        <a:t>% with NTD </a:t>
                      </a:r>
                    </a:p>
                    <a:p>
                      <a:pPr algn="ctr"/>
                      <a:r>
                        <a:rPr lang="en-US" sz="1000" b="1" dirty="0" smtClean="0"/>
                        <a:t>(95% CI)</a:t>
                      </a:r>
                      <a:endParaRPr lang="en-US" sz="1000" b="1" dirty="0"/>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1" dirty="0" smtClean="0">
                          <a:solidFill>
                            <a:srgbClr val="000000"/>
                          </a:solidFill>
                        </a:rPr>
                        <a:t>0.30%</a:t>
                      </a:r>
                    </a:p>
                    <a:p>
                      <a:pPr algn="ctr"/>
                      <a:r>
                        <a:rPr lang="en-US" sz="1000" b="1" dirty="0" smtClean="0">
                          <a:solidFill>
                            <a:srgbClr val="000000"/>
                          </a:solidFill>
                        </a:rPr>
                        <a:t> (0.13, 0.69)</a:t>
                      </a:r>
                      <a:endParaRPr lang="en-US" sz="1000" b="1" dirty="0">
                        <a:solidFill>
                          <a:srgbClr val="000000"/>
                        </a:solidFill>
                      </a:endParaRP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rgbClr val="000000"/>
                          </a:solidFill>
                        </a:rPr>
                        <a:t>0.10%</a:t>
                      </a:r>
                    </a:p>
                    <a:p>
                      <a:pPr algn="ctr"/>
                      <a:r>
                        <a:rPr lang="en-US" sz="1000" b="1" dirty="0" smtClean="0">
                          <a:solidFill>
                            <a:srgbClr val="000000"/>
                          </a:solidFill>
                        </a:rPr>
                        <a:t> (0.06, 0.17)</a:t>
                      </a:r>
                      <a:endParaRPr lang="en-US" sz="1000" b="1" dirty="0">
                        <a:solidFill>
                          <a:srgbClr val="000000"/>
                        </a:solidFill>
                      </a:endParaRP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smtClean="0">
                          <a:solidFill>
                            <a:srgbClr val="000000"/>
                          </a:solidFill>
                        </a:rPr>
                        <a:t>0.04%</a:t>
                      </a:r>
                    </a:p>
                    <a:p>
                      <a:pPr algn="ctr"/>
                      <a:r>
                        <a:rPr lang="en-US" sz="1000" b="1" dirty="0" smtClean="0">
                          <a:solidFill>
                            <a:srgbClr val="000000"/>
                          </a:solidFill>
                        </a:rPr>
                        <a:t>(0.01, 0.11)</a:t>
                      </a:r>
                      <a:endParaRPr lang="en-US" sz="1000" b="1" dirty="0">
                        <a:solidFill>
                          <a:srgbClr val="000000"/>
                        </a:solidFill>
                      </a:endParaRP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000" b="1" dirty="0" smtClean="0">
                          <a:solidFill>
                            <a:srgbClr val="000000"/>
                          </a:solidFill>
                        </a:rPr>
                        <a:t>0.03%</a:t>
                      </a:r>
                    </a:p>
                    <a:p>
                      <a:pPr algn="ctr"/>
                      <a:r>
                        <a:rPr lang="en-US" sz="1000" b="1" dirty="0" smtClean="0">
                          <a:solidFill>
                            <a:srgbClr val="000000"/>
                          </a:solidFill>
                        </a:rPr>
                        <a:t>(0.0, 0.15)</a:t>
                      </a:r>
                      <a:endParaRPr lang="en-US" sz="1000" b="1" dirty="0">
                        <a:solidFill>
                          <a:srgbClr val="000000"/>
                        </a:solidFill>
                      </a:endParaRP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000" b="1" dirty="0" smtClean="0">
                          <a:solidFill>
                            <a:srgbClr val="000000"/>
                          </a:solidFill>
                        </a:rPr>
                        <a:t>0.08%</a:t>
                      </a:r>
                    </a:p>
                    <a:p>
                      <a:pPr algn="ctr"/>
                      <a:r>
                        <a:rPr lang="en-US" sz="1000" b="1" baseline="0" dirty="0" smtClean="0">
                          <a:solidFill>
                            <a:srgbClr val="000000"/>
                          </a:solidFill>
                        </a:rPr>
                        <a:t> </a:t>
                      </a:r>
                      <a:r>
                        <a:rPr lang="en-US" sz="1000" b="1" dirty="0" smtClean="0">
                          <a:solidFill>
                            <a:srgbClr val="000000"/>
                          </a:solidFill>
                        </a:rPr>
                        <a:t>(0.06, 0.10)</a:t>
                      </a:r>
                      <a:endParaRPr lang="en-US" sz="1000" b="1" dirty="0">
                        <a:solidFill>
                          <a:srgbClr val="000000"/>
                        </a:solidFill>
                      </a:endParaRP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tr>
              <a:tr h="591010">
                <a:tc>
                  <a:txBody>
                    <a:bodyPr/>
                    <a:lstStyle/>
                    <a:p>
                      <a:pPr algn="ctr"/>
                      <a:r>
                        <a:rPr lang="en-US" sz="1200" b="1" dirty="0" smtClean="0"/>
                        <a:t>Prevalence Difference (95% CI)</a:t>
                      </a:r>
                      <a:endParaRPr lang="en-US" sz="1200" b="1" dirty="0"/>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200" b="1" dirty="0" smtClean="0">
                          <a:solidFill>
                            <a:srgbClr val="000000"/>
                          </a:solidFill>
                        </a:rPr>
                        <a:t>ref</a:t>
                      </a:r>
                      <a:endParaRPr lang="en-US" sz="12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rgbClr val="000000"/>
                          </a:solidFill>
                        </a:rPr>
                        <a:t>0.20%</a:t>
                      </a:r>
                    </a:p>
                    <a:p>
                      <a:pPr algn="ctr"/>
                      <a:r>
                        <a:rPr lang="en-US" sz="1200" b="1" dirty="0" smtClean="0">
                          <a:solidFill>
                            <a:srgbClr val="000000"/>
                          </a:solidFill>
                        </a:rPr>
                        <a:t> (0.01, 0.59)</a:t>
                      </a:r>
                      <a:endParaRPr lang="en-US" sz="12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solidFill>
                            <a:srgbClr val="000000"/>
                          </a:solidFill>
                        </a:rPr>
                        <a:t>0.26%</a:t>
                      </a:r>
                    </a:p>
                    <a:p>
                      <a:pPr algn="ctr"/>
                      <a:r>
                        <a:rPr lang="en-US" sz="1200" b="1" dirty="0" smtClean="0">
                          <a:solidFill>
                            <a:srgbClr val="000000"/>
                          </a:solidFill>
                        </a:rPr>
                        <a:t>(0.07, 0.66)</a:t>
                      </a:r>
                      <a:endParaRPr lang="en-US" sz="12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solidFill>
                            <a:srgbClr val="000000"/>
                          </a:solidFill>
                        </a:rPr>
                        <a:t>0.27% </a:t>
                      </a:r>
                    </a:p>
                    <a:p>
                      <a:pPr algn="ctr"/>
                      <a:r>
                        <a:rPr lang="en-US" sz="1200" b="1" dirty="0" smtClean="0">
                          <a:solidFill>
                            <a:srgbClr val="000000"/>
                          </a:solidFill>
                        </a:rPr>
                        <a:t>(0.06, 0.67)</a:t>
                      </a:r>
                      <a:endParaRPr lang="en-US" sz="12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solidFill>
                            <a:srgbClr val="000000"/>
                          </a:solidFill>
                        </a:rPr>
                        <a:t>0.22% </a:t>
                      </a:r>
                    </a:p>
                    <a:p>
                      <a:pPr algn="ctr"/>
                      <a:r>
                        <a:rPr lang="en-US" sz="1200" b="1" dirty="0" smtClean="0">
                          <a:solidFill>
                            <a:srgbClr val="000000"/>
                          </a:solidFill>
                        </a:rPr>
                        <a:t>(0.05, 0.62)</a:t>
                      </a:r>
                      <a:endParaRPr lang="en-US" sz="1200" b="1" dirty="0">
                        <a:solidFill>
                          <a:srgbClr val="000000"/>
                        </a:solidFill>
                      </a:endParaRP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tr>
            </a:tbl>
          </a:graphicData>
        </a:graphic>
      </p:graphicFrame>
      <p:sp>
        <p:nvSpPr>
          <p:cNvPr id="22561" name="Title 1"/>
          <p:cNvSpPr txBox="1">
            <a:spLocks/>
          </p:cNvSpPr>
          <p:nvPr/>
        </p:nvSpPr>
        <p:spPr bwMode="auto">
          <a:xfrm>
            <a:off x="11113" y="92871"/>
            <a:ext cx="8913812"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charset="0"/>
                <a:ea typeface="ＭＳ Ｐゴシック" charset="0"/>
                <a:cs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600" b="1" dirty="0" smtClean="0">
                <a:solidFill>
                  <a:schemeClr val="tx2"/>
                </a:solidFill>
              </a:rPr>
              <a:t>March 2019 updated NTD Prevalence</a:t>
            </a:r>
            <a:endParaRPr lang="en-US" sz="3600" b="1" dirty="0">
              <a:solidFill>
                <a:schemeClr val="tx2"/>
              </a:solidFill>
            </a:endParaRPr>
          </a:p>
        </p:txBody>
      </p:sp>
      <p:sp>
        <p:nvSpPr>
          <p:cNvPr id="2" name="Multiply 1"/>
          <p:cNvSpPr/>
          <p:nvPr/>
        </p:nvSpPr>
        <p:spPr>
          <a:xfrm>
            <a:off x="2038097" y="940884"/>
            <a:ext cx="188132" cy="219540"/>
          </a:xfrm>
          <a:prstGeom prst="mathMultiply">
            <a:avLst/>
          </a:prstGeom>
          <a:solidFill>
            <a:schemeClr val="accent1"/>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ultiply 6"/>
          <p:cNvSpPr/>
          <p:nvPr/>
        </p:nvSpPr>
        <p:spPr>
          <a:xfrm>
            <a:off x="3209990" y="3053459"/>
            <a:ext cx="188132" cy="219540"/>
          </a:xfrm>
          <a:prstGeom prst="mathMultiply">
            <a:avLst/>
          </a:prstGeom>
          <a:solidFill>
            <a:schemeClr val="accent1"/>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4343790" y="3215453"/>
            <a:ext cx="188132" cy="219540"/>
          </a:xfrm>
          <a:prstGeom prst="mathMultiply">
            <a:avLst/>
          </a:prstGeom>
          <a:solidFill>
            <a:schemeClr val="accent1"/>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5450620" y="3312632"/>
            <a:ext cx="188132" cy="219540"/>
          </a:xfrm>
          <a:prstGeom prst="mathMultiply">
            <a:avLst/>
          </a:prstGeom>
          <a:solidFill>
            <a:schemeClr val="accent1"/>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6537310" y="3122010"/>
            <a:ext cx="188132" cy="219540"/>
          </a:xfrm>
          <a:prstGeom prst="mathMultiply">
            <a:avLst/>
          </a:prstGeom>
          <a:solidFill>
            <a:schemeClr val="accent1"/>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131852" y="1179222"/>
            <a:ext cx="238132" cy="1428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78847" y="3169264"/>
            <a:ext cx="1689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8295" y="3333316"/>
            <a:ext cx="1689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617741" y="3378995"/>
            <a:ext cx="155424" cy="54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687785" y="3233349"/>
            <a:ext cx="16311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013222" y="0"/>
            <a:ext cx="2130778" cy="276999"/>
          </a:xfrm>
          <a:prstGeom prst="rect">
            <a:avLst/>
          </a:prstGeom>
          <a:noFill/>
        </p:spPr>
        <p:txBody>
          <a:bodyPr wrap="square" rtlCol="0">
            <a:spAutoFit/>
          </a:bodyPr>
          <a:lstStyle/>
          <a:p>
            <a:r>
              <a:rPr lang="en-US" sz="1200" dirty="0" smtClean="0"/>
              <a:t>Zash et al NEJM 2019, IAS 2019</a:t>
            </a:r>
            <a:endParaRPr lang="en-US" sz="1200" dirty="0"/>
          </a:p>
        </p:txBody>
      </p:sp>
    </p:spTree>
    <p:extLst>
      <p:ext uri="{BB962C8B-B14F-4D97-AF65-F5344CB8AC3E}">
        <p14:creationId xmlns:p14="http://schemas.microsoft.com/office/powerpoint/2010/main" val="3049281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5502458A066D4AB4E2251F9099C573" ma:contentTypeVersion="" ma:contentTypeDescription="Create a new document." ma:contentTypeScope="" ma:versionID="744de8e4c2c681826f3e93f60a5120eb">
  <xsd:schema xmlns:xsd="http://www.w3.org/2001/XMLSchema" xmlns:xs="http://www.w3.org/2001/XMLSchema" xmlns:p="http://schemas.microsoft.com/office/2006/metadata/properties" targetNamespace="http://schemas.microsoft.com/office/2006/metadata/properties" ma:root="true" ma:fieldsID="dd7daa412bbec1d20fc26b90d7fd29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9546E-D6B9-441F-9F86-59F2ACABA9D5}">
  <ds:schemaRefs>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308F98D-CB77-4FD9-8423-4C9163802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E519B93-B9C9-40D7-91AC-2B6FC02D7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23261</TotalTime>
  <Words>3278</Words>
  <Application>Microsoft Macintosh PowerPoint</Application>
  <PresentationFormat>On-screen Show (16:9)</PresentationFormat>
  <Paragraphs>509</Paragraphs>
  <Slides>36</Slides>
  <Notes>31</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1_Custom Design</vt:lpstr>
      <vt:lpstr>Custom Design</vt:lpstr>
      <vt:lpstr>Update from the Tsepamo Study:  What have we learned about the NTD signal?  Rebecca Zash, MD Assistant Professor, Harvard Medical School Division of Infectious Diseases, Beth Israel Deaconess Medical Center Research Associate, Harvard TH Chan School of Public Health and Botswana Harvard AIDS Institute Partnership </vt:lpstr>
      <vt:lpstr>No Conflicts of Interest  </vt:lpstr>
      <vt:lpstr>Tsepamo Overview</vt:lpstr>
      <vt:lpstr>PowerPoint Presentation</vt:lpstr>
      <vt:lpstr>PowerPoint Presentation</vt:lpstr>
      <vt:lpstr>Tsepamo and Dolutegravir</vt:lpstr>
      <vt:lpstr>Tsepamo Study Preliminary NTD Results, May 2018</vt:lpstr>
      <vt:lpstr>May 2018: Possible DTG Safety Signal Reported</vt:lpstr>
      <vt:lpstr>PowerPoint Presentation</vt:lpstr>
      <vt:lpstr>Could Results be Explained by Bias?</vt:lpstr>
      <vt:lpstr>Could results be due to historical bias?</vt:lpstr>
      <vt:lpstr>What about other data sources?</vt:lpstr>
      <vt:lpstr>Power to detect a 10-fold increase</vt:lpstr>
      <vt:lpstr>Power to detect a 10-fold increase</vt:lpstr>
      <vt:lpstr>Power to detect a 10-fold increase</vt:lpstr>
      <vt:lpstr>NTD Prevalence in largest studies</vt:lpstr>
      <vt:lpstr>Is there biologic plausibility?</vt:lpstr>
      <vt:lpstr>Mechanism: Folate receptor antagonism?</vt:lpstr>
      <vt:lpstr>Animal model for NTDs?</vt:lpstr>
      <vt:lpstr>Animal model for NTDs?</vt:lpstr>
      <vt:lpstr>Conclusions about the signal?</vt:lpstr>
      <vt:lpstr>Lessons learned from Tsepamo</vt:lpstr>
      <vt:lpstr>Birth Defects are one of many potential risks</vt:lpstr>
      <vt:lpstr>Birth Defects are one of many potential risks</vt:lpstr>
      <vt:lpstr>Public Health Impact of Adverse Effects</vt:lpstr>
      <vt:lpstr>Weighing risk vs. benefit</vt:lpstr>
      <vt:lpstr>Lessons learned from Tsepamo</vt:lpstr>
      <vt:lpstr>Increasing proportions of women are conceiving on ART worldwide</vt:lpstr>
      <vt:lpstr>Increasing proportions of women are conceiving on ART worldwide</vt:lpstr>
      <vt:lpstr>Lessons learned from Tsepamo</vt:lpstr>
      <vt:lpstr>Weight gain during pregnancy among women  initiating dolutegravir in Botswana  Caniglia et al. Late Breaker Poster (presented today at 12:30)</vt:lpstr>
      <vt:lpstr>In utero mother to child transmission in Botswana does not differ between EFV/TDF/FTC and DTG/TDF/FTC Davey et al. Late Breaker Poster EC30</vt:lpstr>
      <vt:lpstr>Lessons learned from Tsepamo</vt:lpstr>
      <vt:lpstr>Lessons learned from Tsepamo</vt:lpstr>
      <vt:lpstr>Conclusions</vt:lpstr>
      <vt:lpstr>Acknowledgements</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IMPAACT 2010</dc:title>
  <dc:creator>IMPAACT Operations Center</dc:creator>
  <cp:lastModifiedBy>Rebecca Zash</cp:lastModifiedBy>
  <cp:revision>951</cp:revision>
  <cp:lastPrinted>2015-10-23T17:12:10Z</cp:lastPrinted>
  <dcterms:created xsi:type="dcterms:W3CDTF">2015-10-23T15:18:07Z</dcterms:created>
  <dcterms:modified xsi:type="dcterms:W3CDTF">2019-07-23T15:05:21Z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0x010100FB5502458A066D4AB4E2251F9099C573</vt:lpwstr>
  </property>
</Properties>
</file>